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Caveat"/>
      <p:regular r:id="rId25"/>
      <p:bold r:id="rId26"/>
    </p:embeddedFont>
    <p:embeddedFont>
      <p:font typeface="Boogaloo"/>
      <p:regular r:id="rId27"/>
    </p:embeddedFont>
    <p:embeddedFont>
      <p:font typeface="Cabin"/>
      <p:regular r:id="rId28"/>
      <p:bold r:id="rId29"/>
      <p:italic r:id="rId30"/>
      <p:boldItalic r:id="rId31"/>
    </p:embeddedFont>
    <p:embeddedFont>
      <p:font typeface="Cabin Condense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veat-bold.fntdata"/><Relationship Id="rId25" Type="http://schemas.openxmlformats.org/officeDocument/2006/relationships/font" Target="fonts/Caveat-regular.fntdata"/><Relationship Id="rId28" Type="http://schemas.openxmlformats.org/officeDocument/2006/relationships/font" Target="fonts/Cabin-regular.fntdata"/><Relationship Id="rId27" Type="http://schemas.openxmlformats.org/officeDocument/2006/relationships/font" Target="fonts/Boogalo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bin-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bin-boldItalic.fntdata"/><Relationship Id="rId30" Type="http://schemas.openxmlformats.org/officeDocument/2006/relationships/font" Target="fonts/Cabin-italic.fntdata"/><Relationship Id="rId11" Type="http://schemas.openxmlformats.org/officeDocument/2006/relationships/slide" Target="slides/slide6.xml"/><Relationship Id="rId33" Type="http://schemas.openxmlformats.org/officeDocument/2006/relationships/font" Target="fonts/CabinCondensed-bold.fntdata"/><Relationship Id="rId10" Type="http://schemas.openxmlformats.org/officeDocument/2006/relationships/slide" Target="slides/slide5.xml"/><Relationship Id="rId32" Type="http://schemas.openxmlformats.org/officeDocument/2006/relationships/font" Target="fonts/CabinCondense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ZGN7zZrt-s0" TargetMode="External"/><Relationship Id="rId3" Type="http://schemas.openxmlformats.org/officeDocument/2006/relationships/hyperlink" Target="https://youtu.be/8woJSebzTio" TargetMode="External"/><Relationship Id="rId4" Type="http://schemas.openxmlformats.org/officeDocument/2006/relationships/hyperlink" Target="https://youtu.be/sqXNPgYEEA4"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8woJSebzT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sqXNPgYEEA4"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Discuss initial ideas.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A</a:t>
            </a:r>
            <a:r>
              <a:rPr lang="en">
                <a:solidFill>
                  <a:schemeClr val="dk1"/>
                </a:solidFill>
                <a:latin typeface="Cabin"/>
                <a:ea typeface="Cabin"/>
                <a:cs typeface="Cabin"/>
                <a:sym typeface="Cabin"/>
              </a:rPr>
              <a:t>. Give students a couple of minutes to talk with a partner. Then ask students to share a few ideas. Listen for ideas such as these:</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Observing collisions in slow motion might help us see what’s happening.</a:t>
            </a:r>
            <a:endParaRPr i="1">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Look up close to try to see what is happening with the materials, both when they break and when they don’t.</a:t>
            </a:r>
            <a:endParaRPr i="1">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Make note of how the material behaves in those situations and any changes we see happening to it.</a:t>
            </a:r>
            <a:endParaRPr i="1">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Compare the objects before and after the collision.</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So although there is a “before” and “after” for a collison, and it's easy to compare these, one big area of interest for us is to try to see what is going on during the collision itself. Trying to see what is going on up close sounds like one thing we are going to want to try to do. But, knowing that the objects might get damaged and if that happens, pieces may get broken off in some of the collisions, what is one big safety precaution we are all going to want to take during our attempts to study collisions up close?</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Listen for safety suggestions that include wearing goggles and not getting too close.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Identify patterns in data related to changes in motion and shape.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Take a moment to summarize what you figured out about our question that motivated our investigation.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H</a:t>
            </a:r>
            <a:r>
              <a:rPr lang="en">
                <a:solidFill>
                  <a:schemeClr val="dk1"/>
                </a:solidFill>
                <a:latin typeface="Cabin"/>
                <a:ea typeface="Cabin"/>
                <a:cs typeface="Cabin"/>
                <a:sym typeface="Cabin"/>
              </a:rPr>
              <a:t>. Give students the remaining time to record their responses to the question:</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What happens to the motion and shape of the objects (and the subsystems they are part of) when they collide?</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If time is short, assign this for home learning.</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b="1">
              <a:solidFill>
                <a:schemeClr val="dk1"/>
              </a:solidFill>
              <a:latin typeface="Cabin"/>
              <a:ea typeface="Cabin"/>
              <a:cs typeface="Cabin"/>
              <a:sym typeface="Cabi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Identify patterns in data related to changes in motion and shape. </a:t>
            </a:r>
            <a:r>
              <a:rPr lang="en">
                <a:solidFill>
                  <a:schemeClr val="dk1"/>
                </a:solidFill>
                <a:latin typeface="Cabin"/>
                <a:ea typeface="Cabin"/>
                <a:cs typeface="Cabin"/>
                <a:sym typeface="Cabin"/>
              </a:rPr>
              <a:t>Display</a:t>
            </a:r>
            <a:r>
              <a:rPr b="1" lang="en">
                <a:solidFill>
                  <a:schemeClr val="dk1"/>
                </a:solidFill>
                <a:latin typeface="Cabin"/>
                <a:ea typeface="Cabin"/>
                <a:cs typeface="Cabin"/>
                <a:sym typeface="Cabin"/>
              </a:rPr>
              <a:t> slide I</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Last time you carried out an investigation to try to figure out what happens to the motion and shape of the objects (and the subsystems they are part of) when they collide.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Give students a minute to review what they wrote last time in the notebooks. Then have students share the summaries of their observations as a whole class, starting with observations related to changes in motion.</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See teacher edition for suggested prompts and sample student responses.</a:t>
            </a:r>
            <a:endParaRPr b="1">
              <a:solidFill>
                <a:schemeClr val="dk1"/>
              </a:solidFill>
              <a:latin typeface="Cabin"/>
              <a:ea typeface="Cabin"/>
              <a:cs typeface="Cabin"/>
              <a:sym typeface="Cabi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Explain video observation procedures.</a:t>
            </a:r>
            <a:r>
              <a:rPr lang="en">
                <a:solidFill>
                  <a:schemeClr val="dk1"/>
                </a:solidFill>
                <a:latin typeface="Cabin"/>
                <a:ea typeface="Cabin"/>
                <a:cs typeface="Cabin"/>
                <a:sym typeface="Cabin"/>
              </a:rPr>
              <a:t> Project </a:t>
            </a:r>
            <a:r>
              <a:rPr b="1" lang="en">
                <a:solidFill>
                  <a:schemeClr val="dk1"/>
                </a:solidFill>
                <a:latin typeface="Cabin"/>
                <a:ea typeface="Cabin"/>
                <a:cs typeface="Cabin"/>
                <a:sym typeface="Cabin"/>
              </a:rPr>
              <a:t>slide J</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Explain the objects involved in the three different collisions that will be shown in the videos. Give students a minute to create a T-chart for recording observations in their notebooks as shown on the slide. Explain that each video will be played twice. The first time it is played, students should pay attention to what is occuring. During the second viewing, students should record observations.</a:t>
            </a:r>
            <a:endParaRPr b="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b="1">
              <a:solidFill>
                <a:schemeClr val="dk1"/>
              </a:solidFill>
              <a:latin typeface="Cabin"/>
              <a:ea typeface="Cabin"/>
              <a:cs typeface="Cabin"/>
              <a:sym typeface="Cabi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Play videos and record observations</a:t>
            </a:r>
            <a:r>
              <a:rPr lang="en">
                <a:solidFill>
                  <a:schemeClr val="dk1"/>
                </a:solidFill>
                <a:latin typeface="Cabin"/>
                <a:ea typeface="Cabin"/>
                <a:cs typeface="Cabin"/>
                <a:sym typeface="Cabin"/>
              </a:rPr>
              <a:t>. Project</a:t>
            </a:r>
            <a:r>
              <a:rPr b="1" lang="en">
                <a:solidFill>
                  <a:schemeClr val="dk1"/>
                </a:solidFill>
                <a:latin typeface="Cabin"/>
                <a:ea typeface="Cabin"/>
                <a:cs typeface="Cabin"/>
                <a:sym typeface="Cabin"/>
              </a:rPr>
              <a:t> slide K</a:t>
            </a:r>
            <a:r>
              <a:rPr lang="en">
                <a:solidFill>
                  <a:schemeClr val="dk1"/>
                </a:solidFill>
                <a:latin typeface="Cabin"/>
                <a:ea typeface="Cabin"/>
                <a:cs typeface="Cabin"/>
                <a:sym typeface="Cabin"/>
              </a:rPr>
              <a:t>. Check that the computer sound is turned off before playing the videos. Play video 1 in its entirety twice. Instruct students to watch the video the first time and to record observations in science notebooks during the second viewing. Continue this process with </a:t>
            </a:r>
            <a:r>
              <a:rPr b="1" lang="en">
                <a:solidFill>
                  <a:schemeClr val="dk1"/>
                </a:solidFill>
                <a:latin typeface="Cabin"/>
                <a:ea typeface="Cabin"/>
                <a:cs typeface="Cabin"/>
                <a:sym typeface="Cabin"/>
              </a:rPr>
              <a:t>slides L </a:t>
            </a:r>
            <a:r>
              <a:rPr lang="en">
                <a:solidFill>
                  <a:schemeClr val="dk1"/>
                </a:solidFill>
                <a:latin typeface="Cabin"/>
                <a:ea typeface="Cabin"/>
                <a:cs typeface="Cabin"/>
                <a:sym typeface="Cabin"/>
              </a:rPr>
              <a:t>and </a:t>
            </a:r>
            <a:r>
              <a:rPr b="1" lang="en">
                <a:solidFill>
                  <a:schemeClr val="dk1"/>
                </a:solidFill>
                <a:latin typeface="Cabin"/>
                <a:ea typeface="Cabin"/>
                <a:cs typeface="Cabin"/>
                <a:sym typeface="Cabin"/>
              </a:rPr>
              <a:t>M</a:t>
            </a:r>
            <a:r>
              <a:rPr lang="en">
                <a:solidFill>
                  <a:schemeClr val="dk1"/>
                </a:solidFill>
                <a:latin typeface="Cabin"/>
                <a:ea typeface="Cabin"/>
                <a:cs typeface="Cabin"/>
                <a:sym typeface="Cabin"/>
              </a:rPr>
              <a:t> and for the following clips:</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1 </a:t>
            </a:r>
            <a:r>
              <a:rPr lang="en" u="sng">
                <a:solidFill>
                  <a:schemeClr val="hlink"/>
                </a:solidFill>
                <a:latin typeface="Cabin"/>
                <a:ea typeface="Cabin"/>
                <a:cs typeface="Cabin"/>
                <a:sym typeface="Cabin"/>
                <a:hlinkClick r:id="rId2"/>
              </a:rPr>
              <a:t>https://youtu.be/ZGN7zZrt-s0</a:t>
            </a:r>
            <a:r>
              <a:rPr lang="en">
                <a:latin typeface="Cabin"/>
                <a:ea typeface="Cabin"/>
                <a:cs typeface="Cabin"/>
                <a:sym typeface="Cabin"/>
              </a:rPr>
              <a:t> </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2</a:t>
            </a:r>
            <a:r>
              <a:rPr lang="en">
                <a:solidFill>
                  <a:srgbClr val="9900FF"/>
                </a:solidFill>
                <a:latin typeface="Cabin"/>
                <a:ea typeface="Cabin"/>
                <a:cs typeface="Cabin"/>
                <a:sym typeface="Cabin"/>
              </a:rPr>
              <a:t> </a:t>
            </a:r>
            <a:r>
              <a:rPr lang="en" u="sng">
                <a:solidFill>
                  <a:schemeClr val="hlink"/>
                </a:solidFill>
                <a:latin typeface="Cabin"/>
                <a:ea typeface="Cabin"/>
                <a:cs typeface="Cabin"/>
                <a:sym typeface="Cabin"/>
                <a:hlinkClick r:id="rId3"/>
              </a:rPr>
              <a:t>https://youtu.be/8woJSebzTio</a:t>
            </a:r>
            <a:r>
              <a:rPr lang="en">
                <a:latin typeface="Cabin"/>
                <a:ea typeface="Cabin"/>
                <a:cs typeface="Cabin"/>
                <a:sym typeface="Cabin"/>
              </a:rPr>
              <a:t> </a:t>
            </a:r>
            <a:endParaRPr>
              <a:solidFill>
                <a:srgbClr val="9900FF"/>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video 3 </a:t>
            </a:r>
            <a:r>
              <a:rPr lang="en" u="sng">
                <a:solidFill>
                  <a:schemeClr val="hlink"/>
                </a:solidFill>
                <a:latin typeface="Cabin"/>
                <a:ea typeface="Cabin"/>
                <a:cs typeface="Cabin"/>
                <a:sym typeface="Cabin"/>
                <a:hlinkClick r:id="rId4"/>
              </a:rPr>
              <a:t>https://youtu.be/sqXNPgYEEA4</a:t>
            </a:r>
            <a:endParaRPr>
              <a:solidFill>
                <a:srgbClr val="9900FF"/>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t/>
            </a:r>
            <a:endParaRPr sz="1000"/>
          </a:p>
          <a:p>
            <a:pPr indent="0" lvl="0" marL="0" rtl="0" algn="l">
              <a:lnSpc>
                <a:spcPct val="115000"/>
              </a:lnSpc>
              <a:spcBef>
                <a:spcPts val="0"/>
              </a:spcBef>
              <a:spcAft>
                <a:spcPts val="0"/>
              </a:spcAft>
              <a:buSzPts val="1100"/>
              <a:buNone/>
            </a:pPr>
            <a:r>
              <a:t/>
            </a:r>
            <a:endParaRPr sz="1000" u="sng">
              <a:solidFill>
                <a:schemeClr val="hlink"/>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a:t>
            </a:r>
            <a:r>
              <a:rPr b="1" lang="en">
                <a:solidFill>
                  <a:schemeClr val="dk1"/>
                </a:solidFill>
                <a:latin typeface="Cabin"/>
                <a:ea typeface="Cabin"/>
                <a:cs typeface="Cabin"/>
                <a:sym typeface="Cabin"/>
              </a:rPr>
              <a:t> slide L</a:t>
            </a:r>
            <a:r>
              <a:rPr lang="en">
                <a:solidFill>
                  <a:schemeClr val="dk1"/>
                </a:solidFill>
                <a:latin typeface="Cabin"/>
                <a:ea typeface="Cabin"/>
                <a:cs typeface="Cabin"/>
                <a:sym typeface="Cabin"/>
              </a:rPr>
              <a:t>. Play</a:t>
            </a:r>
            <a:r>
              <a:rPr lang="en" sz="1000">
                <a:latin typeface="Cabin"/>
                <a:ea typeface="Cabin"/>
                <a:cs typeface="Cabin"/>
                <a:sym typeface="Cabin"/>
              </a:rPr>
              <a:t> Video 2: </a:t>
            </a:r>
            <a:r>
              <a:rPr lang="en" sz="1000" u="sng">
                <a:solidFill>
                  <a:schemeClr val="hlink"/>
                </a:solidFill>
                <a:latin typeface="Cabin"/>
                <a:ea typeface="Cabin"/>
                <a:cs typeface="Cabin"/>
                <a:sym typeface="Cabin"/>
                <a:hlinkClick r:id="rId2"/>
              </a:rPr>
              <a:t>https://youtu.be/8woJSebzTio</a:t>
            </a:r>
            <a:r>
              <a:rPr lang="en" sz="1000">
                <a:latin typeface="Cabin"/>
                <a:ea typeface="Cabin"/>
                <a:cs typeface="Cabin"/>
                <a:sym typeface="Cabin"/>
              </a:rPr>
              <a:t> </a:t>
            </a:r>
            <a:endParaRPr>
              <a:solidFill>
                <a:srgbClr val="9900FF"/>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a:t>
            </a:r>
            <a:r>
              <a:rPr b="1" lang="en">
                <a:solidFill>
                  <a:schemeClr val="dk1"/>
                </a:solidFill>
                <a:latin typeface="Cabin"/>
                <a:ea typeface="Cabin"/>
                <a:cs typeface="Cabin"/>
                <a:sym typeface="Cabin"/>
              </a:rPr>
              <a:t> slide M</a:t>
            </a:r>
            <a:r>
              <a:rPr lang="en">
                <a:solidFill>
                  <a:schemeClr val="dk1"/>
                </a:solidFill>
                <a:latin typeface="Cabin"/>
                <a:ea typeface="Cabin"/>
                <a:cs typeface="Cabin"/>
                <a:sym typeface="Cabin"/>
              </a:rPr>
              <a:t>. Play video 3: </a:t>
            </a:r>
            <a:r>
              <a:rPr lang="en" u="sng">
                <a:solidFill>
                  <a:schemeClr val="hlink"/>
                </a:solidFill>
                <a:latin typeface="Cabin"/>
                <a:ea typeface="Cabin"/>
                <a:cs typeface="Cabin"/>
                <a:sym typeface="Cabin"/>
                <a:hlinkClick r:id="rId2"/>
              </a:rPr>
              <a:t>https://youtu.be/sqXNPgYEEA4</a:t>
            </a:r>
            <a:endParaRPr b="1" sz="1200">
              <a:solidFill>
                <a:srgbClr val="9900FF"/>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After showing the 3 videos, say, </a:t>
            </a:r>
            <a:r>
              <a:rPr i="1" lang="en">
                <a:solidFill>
                  <a:schemeClr val="dk1"/>
                </a:solidFill>
                <a:latin typeface="Cabin"/>
                <a:ea typeface="Cabin"/>
                <a:cs typeface="Cabin"/>
                <a:sym typeface="Cabin"/>
              </a:rPr>
              <a:t>Bring your notebooks and let’s meet in the Scientists Circle to share our thinking about the changes we are seeing when objects are in contact with each other during a collision.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Identify the two types of outcomes we observed.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Earlier we found evidence for motion and shape changes in some collisions. When we analyze slow-motion video from collisions, we further evidence that those changes are happening gradually during the time the colliding systems were in contact with each other. Let’s consider what could be causing both of these types of changes.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rgbClr val="FFFF00"/>
              </a:highlight>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Develop initial explanations.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N</a:t>
            </a:r>
            <a:r>
              <a:rPr lang="en">
                <a:solidFill>
                  <a:schemeClr val="dk1"/>
                </a:solidFill>
                <a:latin typeface="Cabin"/>
                <a:ea typeface="Cabin"/>
                <a:cs typeface="Cabin"/>
                <a:sym typeface="Cabin"/>
              </a:rPr>
              <a:t>. Say, </a:t>
            </a:r>
            <a:r>
              <a:rPr i="1" lang="en">
                <a:solidFill>
                  <a:schemeClr val="dk1"/>
                </a:solidFill>
                <a:latin typeface="Cabin"/>
                <a:ea typeface="Cabin"/>
                <a:cs typeface="Cabin"/>
                <a:sym typeface="Cabin"/>
              </a:rPr>
              <a:t>As we try to figure out what’s happening at the moment of impact in a collision, it would be helpful if we could explain what is causing the changes we observed. Let’s each individually try to identify a mechanism or interaction happening between colliding objects that can help explain what we observed. Record your thoughts about what causes changes in motion in every collision case where we’ve seen that outcome. Then think of the cases where you saw evidence of a shape change. Record your thoughts about what you think might be causing changes in shape in all of those cases. </a:t>
            </a:r>
            <a:endParaRPr b="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O</a:t>
            </a:r>
            <a:r>
              <a:rPr lang="en">
                <a:solidFill>
                  <a:schemeClr val="dk1"/>
                </a:solidFill>
                <a:latin typeface="Cabin"/>
                <a:ea typeface="Cabin"/>
                <a:cs typeface="Cabin"/>
                <a:sym typeface="Cabin"/>
              </a:rPr>
              <a:t>. Tell students to add the lesson question to their Progress Trackers: </a:t>
            </a:r>
            <a:r>
              <a:rPr i="1" lang="en">
                <a:solidFill>
                  <a:schemeClr val="dk1"/>
                </a:solidFill>
                <a:latin typeface="Cabin"/>
                <a:ea typeface="Cabin"/>
                <a:cs typeface="Cabin"/>
                <a:sym typeface="Cabin"/>
              </a:rPr>
              <a:t>What causes the changes in motion and changes in shape of colliding objects?</a:t>
            </a:r>
            <a:r>
              <a:rPr lang="en">
                <a:solidFill>
                  <a:schemeClr val="dk1"/>
                </a:solidFill>
                <a:latin typeface="Cabin"/>
                <a:ea typeface="Cabin"/>
                <a:cs typeface="Cabin"/>
                <a:sym typeface="Cabin"/>
              </a:rPr>
              <a:t> Give students time to individually update their Progress Trackers with what they’ve figured out so far.</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Consider whether shape changes happen in all collisions.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So we’ve seen shape changes in the collisons we’ve looked at, where slow-motion video provided the evidence we needed to see that change. And we think that forces in the collision cause this shape change. So is this something that is always happening? Do you think the force from a collision always causes shape changes in the objects that collide, but sometimes we just can’t see or detect it?</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P</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Take a quick poll in response to this question. Anticipate some controversy around this idea.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It appears we have two competing claims in our classroom. Some of us think that all objects bend or change shape in a collision. And some of us think that not all solid objects bend or change shape in a collision. We are going to need data to support or refute either of these claims. But one challenge in trying to support or refute a claim where we are asking “does this happen in all cases” is that we can’t test all cases. So let’s brainstorm some types of objects or materials that we know are very rigid that we could test.</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Brainstorm objects and sources of data needed to investigate our question.</a:t>
            </a:r>
            <a:r>
              <a:rPr lang="en">
                <a:solidFill>
                  <a:schemeClr val="dk1"/>
                </a:solidFill>
                <a:latin typeface="Cabin"/>
                <a:ea typeface="Cabin"/>
                <a:cs typeface="Cabin"/>
                <a:sym typeface="Cabin"/>
              </a:rPr>
              <a:t> Project </a:t>
            </a:r>
            <a:r>
              <a:rPr b="1" lang="en">
                <a:solidFill>
                  <a:schemeClr val="dk1"/>
                </a:solidFill>
                <a:latin typeface="Cabin"/>
                <a:ea typeface="Cabin"/>
                <a:cs typeface="Cabin"/>
                <a:sym typeface="Cabin"/>
              </a:rPr>
              <a:t>slide Q</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Have students record their ideas in their science notebooks. If time is short, you may consider asking students to brainstorm objects and sources of data needed to investigate our question as a home-learning assignment.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Let’s plan to investigate this question further next time to see if we can collect evidence to support one of these claims and refute the other one. </a:t>
            </a:r>
            <a:endParaRPr i="1">
              <a:solidFill>
                <a:srgbClr val="0B0B0B"/>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689dff535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3689dff535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Discuss initial ideas.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A</a:t>
            </a:r>
            <a:r>
              <a:rPr lang="en">
                <a:solidFill>
                  <a:schemeClr val="dk1"/>
                </a:solidFill>
                <a:latin typeface="Cabin"/>
                <a:ea typeface="Cabin"/>
                <a:cs typeface="Cabin"/>
                <a:sym typeface="Cabin"/>
              </a:rPr>
              <a:t>. Give students a couple of minutes to talk with a partner. Then ask students to share a few ideas. Listen for ideas such as these:</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Observing collisions in slow motion might help us see what’s happening.</a:t>
            </a:r>
            <a:endParaRPr i="1">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Look up close to try to see what is happening with the materials, both when they break and when they don’t.</a:t>
            </a:r>
            <a:endParaRPr i="1">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Make note of how the material behaves in those situations and any changes we see happening to it.</a:t>
            </a:r>
            <a:endParaRPr i="1">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Compare the objects before and after the collision.</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So although there is a “before” and “after” for a collison, and it's easy to compare these, one big area of interest for us is to try to see what is going on during the collision itself. Trying to see what is going on up close sounds like one thing we are going to want to try to do. But, knowing that the objects might get damaged and if that happens, pieces may get broken off in some of the collisions, what is one big safety precaution we are all going to want to take during our attempts to study collisions up close?</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Listen for safety suggestions that include wearing goggles and not getting too close.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689848b3a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3689848b3a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Discuss initial ideas. </a:t>
            </a: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A</a:t>
            </a:r>
            <a:r>
              <a:rPr lang="en">
                <a:solidFill>
                  <a:schemeClr val="dk1"/>
                </a:solidFill>
                <a:latin typeface="Cabin"/>
                <a:ea typeface="Cabin"/>
                <a:cs typeface="Cabin"/>
                <a:sym typeface="Cabin"/>
              </a:rPr>
              <a:t>. Give students a couple of minutes to talk with a partner. Then ask students to share a few ideas. Listen for ideas such as these:</a:t>
            </a:r>
            <a:endParaRPr>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Observing collisions in slow motion might help us see what’s happening.</a:t>
            </a:r>
            <a:endParaRPr i="1">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Look up close to try to see what is happening with the materials, both when they break and when they don’t.</a:t>
            </a:r>
            <a:endParaRPr i="1">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Make note of how the material behaves in those situations and any changes we see happening to it.</a:t>
            </a:r>
            <a:endParaRPr i="1">
              <a:solidFill>
                <a:schemeClr val="dk1"/>
              </a:solidFill>
              <a:latin typeface="Cabin"/>
              <a:ea typeface="Cabin"/>
              <a:cs typeface="Cabin"/>
              <a:sym typeface="Cabin"/>
            </a:endParaRPr>
          </a:p>
          <a:p>
            <a:pPr indent="-298450" lvl="0" marL="457200" rtl="0" algn="l">
              <a:lnSpc>
                <a:spcPct val="115000"/>
              </a:lnSpc>
              <a:spcBef>
                <a:spcPts val="0"/>
              </a:spcBef>
              <a:spcAft>
                <a:spcPts val="0"/>
              </a:spcAft>
              <a:buClr>
                <a:schemeClr val="dk1"/>
              </a:buClr>
              <a:buSzPts val="1100"/>
              <a:buFont typeface="Cabin"/>
              <a:buChar char="●"/>
            </a:pPr>
            <a:r>
              <a:rPr i="1" lang="en">
                <a:solidFill>
                  <a:schemeClr val="dk1"/>
                </a:solidFill>
                <a:latin typeface="Cabin"/>
                <a:ea typeface="Cabin"/>
                <a:cs typeface="Cabin"/>
                <a:sym typeface="Cabin"/>
              </a:rPr>
              <a:t>Compare the objects before and after the collision.</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So although there is a “before” and “after” for a collison, and it's easy to compare these, one big area of interest for us is to try to see what is going on during the collision itself. Trying to see what is going on up close sounds like one thing we are going to want to try to do. But, knowing that the objects might get damaged and if that happens, pieces may get broken off in some of the collisions, what is one big safety precaution we are all going to want to take during our attempts to study collisions up close?</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Listen for safety suggestions that include wearing goggles and not getting too close.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Carry out station investigations</a:t>
            </a:r>
            <a:r>
              <a:rPr lang="en">
                <a:solidFill>
                  <a:schemeClr val="dk1"/>
                </a:solidFill>
                <a:latin typeface="Cabin"/>
                <a:ea typeface="Cabin"/>
                <a:cs typeface="Cabin"/>
                <a:sym typeface="Cabin"/>
              </a:rPr>
              <a:t>. Show </a:t>
            </a:r>
            <a:r>
              <a:rPr b="1" lang="en">
                <a:solidFill>
                  <a:schemeClr val="dk1"/>
                </a:solidFill>
                <a:latin typeface="Cabin"/>
                <a:ea typeface="Cabin"/>
                <a:cs typeface="Cabin"/>
                <a:sym typeface="Cabin"/>
              </a:rPr>
              <a:t>slide B</a:t>
            </a:r>
            <a:r>
              <a:rPr lang="en">
                <a:solidFill>
                  <a:schemeClr val="dk1"/>
                </a:solidFill>
                <a:latin typeface="Cabin"/>
                <a:ea typeface="Cabin"/>
                <a:cs typeface="Cabin"/>
                <a:sym typeface="Cabin"/>
              </a:rPr>
              <a:t>. Assign students to groups and initial stations. Keep track of time, reminding students to try multiple collisions. Students should be able to complete three collisions in the time allotted.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Discuss investigation design challenges</a:t>
            </a:r>
            <a:r>
              <a:rPr lang="en">
                <a:solidFill>
                  <a:schemeClr val="dk1"/>
                </a:solidFill>
                <a:latin typeface="Cabin"/>
                <a:ea typeface="Cabin"/>
                <a:cs typeface="Cabin"/>
                <a:sym typeface="Cabin"/>
              </a:rPr>
              <a:t>. Project </a:t>
            </a:r>
            <a:r>
              <a:rPr b="1" lang="en">
                <a:solidFill>
                  <a:schemeClr val="dk1"/>
                </a:solidFill>
                <a:latin typeface="Cabin"/>
                <a:ea typeface="Cabin"/>
                <a:cs typeface="Cabin"/>
                <a:sym typeface="Cabin"/>
              </a:rPr>
              <a:t>slide C</a:t>
            </a:r>
            <a:r>
              <a:rPr lang="en">
                <a:solidFill>
                  <a:schemeClr val="dk1"/>
                </a:solidFill>
                <a:latin typeface="Cabin"/>
                <a:ea typeface="Cabin"/>
                <a:cs typeface="Cabin"/>
                <a:sym typeface="Cabin"/>
              </a:rPr>
              <a:t>. Give groups 2 minutes to discuss the questions on the slide: </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What did you notice about the motion or shape of colliding objects?</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What challenges did you face?</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How could we study collisions more easily?</a:t>
            </a:r>
            <a:endParaRPr>
              <a:solidFill>
                <a:schemeClr val="dk1"/>
              </a:solidFill>
              <a:latin typeface="Cabin"/>
              <a:ea typeface="Cabin"/>
              <a:cs typeface="Cabin"/>
              <a:sym typeface="Cabin"/>
            </a:endParaRPr>
          </a:p>
          <a:p>
            <a:pPr indent="0" lvl="0" marL="45720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lang="en">
                <a:solidFill>
                  <a:schemeClr val="dk1"/>
                </a:solidFill>
                <a:latin typeface="Cabin"/>
                <a:ea typeface="Cabin"/>
                <a:cs typeface="Cabin"/>
                <a:sym typeface="Cabin"/>
              </a:rPr>
              <a:t>Then lead a whole-class discussion to identify similarities and differences in observations about changes in motion or shape, challenges faced, and new questions that emerged.</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rPr b="1" lang="en">
                <a:solidFill>
                  <a:schemeClr val="dk1"/>
                </a:solidFill>
                <a:latin typeface="Cabin"/>
                <a:ea typeface="Cabin"/>
                <a:cs typeface="Cabin"/>
                <a:sym typeface="Cabin"/>
              </a:rPr>
              <a:t>Elicit observations about changes in motion and shape of colliding objects.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It sounds like in some cases we noticed changes in both the </a:t>
            </a:r>
            <a:r>
              <a:rPr b="1" i="1" lang="en">
                <a:solidFill>
                  <a:schemeClr val="dk1"/>
                </a:solidFill>
                <a:latin typeface="Cabin"/>
                <a:ea typeface="Cabin"/>
                <a:cs typeface="Cabin"/>
                <a:sym typeface="Cabin"/>
              </a:rPr>
              <a:t>motion</a:t>
            </a:r>
            <a:r>
              <a:rPr i="1" lang="en">
                <a:solidFill>
                  <a:schemeClr val="dk1"/>
                </a:solidFill>
                <a:latin typeface="Cabin"/>
                <a:ea typeface="Cabin"/>
                <a:cs typeface="Cabin"/>
                <a:sym typeface="Cabin"/>
              </a:rPr>
              <a:t> and the </a:t>
            </a:r>
            <a:r>
              <a:rPr b="1" i="1" lang="en">
                <a:solidFill>
                  <a:schemeClr val="dk1"/>
                </a:solidFill>
                <a:latin typeface="Cabin"/>
                <a:ea typeface="Cabin"/>
                <a:cs typeface="Cabin"/>
                <a:sym typeface="Cabin"/>
              </a:rPr>
              <a:t>shape</a:t>
            </a:r>
            <a:r>
              <a:rPr i="1" lang="en">
                <a:solidFill>
                  <a:schemeClr val="dk1"/>
                </a:solidFill>
                <a:latin typeface="Cabin"/>
                <a:ea typeface="Cabin"/>
                <a:cs typeface="Cabin"/>
                <a:sym typeface="Cabin"/>
              </a:rPr>
              <a:t> of colliding objects. This may be something we want to investigate further, but let’s identify any challenges we encountered testing collisions the way that we just did.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i="1">
              <a:solidFill>
                <a:schemeClr val="dk1"/>
              </a:solidFill>
              <a:latin typeface="Cabin"/>
              <a:ea typeface="Cabin"/>
              <a:cs typeface="Cabin"/>
              <a:sym typeface="Cabin"/>
            </a:endParaRPr>
          </a:p>
          <a:p>
            <a:pPr indent="0" lvl="0" marL="0" rtl="0" algn="l">
              <a:lnSpc>
                <a:spcPct val="115000"/>
              </a:lnSpc>
              <a:spcBef>
                <a:spcPts val="0"/>
              </a:spcBef>
              <a:spcAft>
                <a:spcPts val="0"/>
              </a:spcAft>
              <a:buSzPts val="1100"/>
              <a:buNone/>
            </a:pPr>
            <a:r>
              <a:rPr b="1" lang="en">
                <a:solidFill>
                  <a:schemeClr val="dk1"/>
                </a:solidFill>
                <a:latin typeface="Cabin"/>
                <a:ea typeface="Cabin"/>
                <a:cs typeface="Cabin"/>
                <a:sym typeface="Cabin"/>
              </a:rPr>
              <a:t>See teacher edition for suggested prompts and sample student responses.</a:t>
            </a:r>
            <a:endParaRPr b="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I think we can do some things to control for many of these variables in our next round of collision investigations. I have some equipment we can use that I think might help address some of the challenges you raised. Let’s consider how the available equipment could be used to help address those challenges.</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D</a:t>
            </a:r>
            <a:r>
              <a:rPr lang="en">
                <a:solidFill>
                  <a:schemeClr val="dk1"/>
                </a:solidFill>
                <a:latin typeface="Cabin"/>
                <a:ea typeface="Cabin"/>
                <a:cs typeface="Cabin"/>
                <a:sym typeface="Cabin"/>
              </a:rPr>
              <a:t>.</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In this image putty was used to attach a golf ball to a cart and it was also used to attach a CD case to a second cart. Notice that both carts are also on a track. This is just one sample of two different kinds of things we could collide together. We could swap in other objects and still attach them to carts using putty. </a:t>
            </a:r>
            <a:r>
              <a:rPr lang="en">
                <a:solidFill>
                  <a:schemeClr val="dk1"/>
                </a:solidFill>
                <a:latin typeface="Cabin"/>
                <a:ea typeface="Cabin"/>
                <a:cs typeface="Cabin"/>
                <a:sym typeface="Cabin"/>
              </a:rPr>
              <a:t>Discuss the question on the slide as a class.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See teacher edition for suggested prompts and sample student responses.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Turn and talk.</a:t>
            </a:r>
            <a:r>
              <a:rPr lang="en">
                <a:solidFill>
                  <a:schemeClr val="dk1"/>
                </a:solidFill>
                <a:latin typeface="Cabin"/>
                <a:ea typeface="Cabin"/>
                <a:cs typeface="Cabin"/>
                <a:sym typeface="Cabin"/>
              </a:rPr>
              <a:t> Project </a:t>
            </a:r>
            <a:r>
              <a:rPr b="1" lang="en">
                <a:solidFill>
                  <a:schemeClr val="dk1"/>
                </a:solidFill>
                <a:latin typeface="Cabin"/>
                <a:ea typeface="Cabin"/>
                <a:cs typeface="Cabin"/>
                <a:sym typeface="Cabin"/>
              </a:rPr>
              <a:t>slide E</a:t>
            </a:r>
            <a:r>
              <a:rPr lang="en">
                <a:solidFill>
                  <a:schemeClr val="dk1"/>
                </a:solidFill>
                <a:latin typeface="Cabin"/>
                <a:ea typeface="Cabin"/>
                <a:cs typeface="Cabin"/>
                <a:sym typeface="Cabin"/>
              </a:rPr>
              <a:t>. Ask, </a:t>
            </a:r>
            <a:r>
              <a:rPr i="1" lang="en">
                <a:solidFill>
                  <a:schemeClr val="dk1"/>
                </a:solidFill>
                <a:latin typeface="Cabin"/>
                <a:ea typeface="Cabin"/>
                <a:cs typeface="Cabin"/>
                <a:sym typeface="Cabin"/>
              </a:rPr>
              <a:t>When the objects that are part of the two subsystems make contact during a collision, what sort of changes do you think you might observe in those objects or in the subsystems they are attached to? </a:t>
            </a:r>
            <a:r>
              <a:rPr lang="en">
                <a:solidFill>
                  <a:schemeClr val="dk1"/>
                </a:solidFill>
                <a:latin typeface="Cabin"/>
                <a:ea typeface="Cabin"/>
                <a:cs typeface="Cabin"/>
                <a:sym typeface="Cabin"/>
              </a:rPr>
              <a:t>Ask students to share a few responses and listen for ideas about whether the motion, the shape, or both motion and shape will change during a collision. For example, students might say that the cart subsystems will bounce backwards or stop, the CD case will wiggle or crack, or the putty will be squished more or less.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Demonstrate controlling collisions with carts.</a:t>
            </a:r>
            <a:r>
              <a:rPr lang="en">
                <a:solidFill>
                  <a:schemeClr val="dk1"/>
                </a:solidFill>
                <a:latin typeface="Cabin"/>
                <a:ea typeface="Cabin"/>
                <a:cs typeface="Cabin"/>
                <a:sym typeface="Cabin"/>
              </a:rPr>
              <a:t> Project </a:t>
            </a:r>
            <a:r>
              <a:rPr b="1" lang="en">
                <a:solidFill>
                  <a:schemeClr val="dk1"/>
                </a:solidFill>
                <a:latin typeface="Cabin"/>
                <a:ea typeface="Cabin"/>
                <a:cs typeface="Cabin"/>
                <a:sym typeface="Cabin"/>
              </a:rPr>
              <a:t>slide F</a:t>
            </a:r>
            <a:r>
              <a:rPr lang="en">
                <a:solidFill>
                  <a:schemeClr val="dk1"/>
                </a:solidFill>
                <a:latin typeface="Cabin"/>
                <a:ea typeface="Cabin"/>
                <a:cs typeface="Cabin"/>
                <a:sym typeface="Cabin"/>
              </a:rPr>
              <a:t>. Have students write the investigation question, What happens to the motion and shape of the objects (and the subsystems they are part of) when they collide?, on the top of their handout as described on the slide.</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Prepare for data collection.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The data table provided has space for you to keep track of what is happening to two separate things for two different objects in the system, which is a lot for one person to pay attention to.</a:t>
            </a:r>
            <a:r>
              <a:rPr lang="en">
                <a:solidFill>
                  <a:schemeClr val="dk1"/>
                </a:solidFill>
                <a:latin typeface="Cabin"/>
                <a:ea typeface="Cabin"/>
                <a:cs typeface="Cabin"/>
                <a:sym typeface="Cabin"/>
              </a:rPr>
              <a:t> </a:t>
            </a:r>
            <a:r>
              <a:rPr i="1" lang="en">
                <a:solidFill>
                  <a:schemeClr val="dk1"/>
                </a:solidFill>
                <a:latin typeface="Cabin"/>
                <a:ea typeface="Cabin"/>
                <a:cs typeface="Cabin"/>
                <a:sym typeface="Cabin"/>
              </a:rPr>
              <a:t>Turn to your partners and take ten seconds to decide who is keeping track of changes in motion and shape for objects that are part of subsystem 1 and who is keeping track of changes in motion and shape for objects that are part of subsystem 2.</a:t>
            </a:r>
            <a:endParaRPr i="1">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Demonstrate how to conduct the investigation. </a:t>
            </a: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I can use this setup to make the different subsystems collide by running the carts into each other like this (show a crash)</a:t>
            </a:r>
            <a:r>
              <a:rPr lang="en">
                <a:solidFill>
                  <a:schemeClr val="dk1"/>
                </a:solidFill>
                <a:latin typeface="Cabin"/>
                <a:ea typeface="Cabin"/>
                <a:cs typeface="Cabin"/>
                <a:sym typeface="Cabin"/>
              </a:rPr>
              <a:t>. Ask, </a:t>
            </a:r>
            <a:r>
              <a:rPr i="1" lang="en">
                <a:solidFill>
                  <a:schemeClr val="dk1"/>
                </a:solidFill>
                <a:latin typeface="Cabin"/>
                <a:ea typeface="Cabin"/>
                <a:cs typeface="Cabin"/>
                <a:sym typeface="Cabin"/>
              </a:rPr>
              <a:t>What, if anything, did you notice during the collision about changes in the motion or shape of the objects? </a:t>
            </a:r>
            <a:r>
              <a:rPr lang="en">
                <a:solidFill>
                  <a:schemeClr val="dk1"/>
                </a:solidFill>
                <a:latin typeface="Cabin"/>
                <a:ea typeface="Cabin"/>
                <a:cs typeface="Cabin"/>
                <a:sym typeface="Cabin"/>
              </a:rPr>
              <a:t>Hear a few responses.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Say, </a:t>
            </a:r>
            <a:r>
              <a:rPr i="1" lang="en">
                <a:solidFill>
                  <a:schemeClr val="dk1"/>
                </a:solidFill>
                <a:latin typeface="Cabin"/>
                <a:ea typeface="Cabin"/>
                <a:cs typeface="Cabin"/>
                <a:sym typeface="Cabin"/>
              </a:rPr>
              <a:t>What about the surface of that CD case during the collision? What happens to it? Does it bend or break? Can it bend and not break? What are some tools we could use to help us see what is happening right at the moment two objects make contact and immediately afterward? Are there any technologies we could use to help us see what is happening to the objects that make contact with each other during that really brief event?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Listen for answers such as</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slow down the speed of the objects before they collide or just push them slowly together instead of crashing them into each other,</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try to take a photo of it as it happens and zoom in, and</a:t>
            </a:r>
            <a:endParaRPr>
              <a:solidFill>
                <a:schemeClr val="dk1"/>
              </a:solidFill>
              <a:latin typeface="Cabin"/>
              <a:ea typeface="Cabin"/>
              <a:cs typeface="Cabin"/>
              <a:sym typeface="Cabin"/>
            </a:endParaRPr>
          </a:p>
          <a:p>
            <a:pPr indent="-298450" lvl="0" marL="457200" rtl="0" algn="l">
              <a:lnSpc>
                <a:spcPct val="100000"/>
              </a:lnSpc>
              <a:spcBef>
                <a:spcPts val="0"/>
              </a:spcBef>
              <a:spcAft>
                <a:spcPts val="0"/>
              </a:spcAft>
              <a:buClr>
                <a:schemeClr val="dk1"/>
              </a:buClr>
              <a:buSzPts val="1100"/>
              <a:buFont typeface="Cabin"/>
              <a:buChar char="●"/>
            </a:pPr>
            <a:r>
              <a:rPr lang="en">
                <a:solidFill>
                  <a:schemeClr val="dk1"/>
                </a:solidFill>
                <a:latin typeface="Cabin"/>
                <a:ea typeface="Cabin"/>
                <a:cs typeface="Cabin"/>
                <a:sym typeface="Cabin"/>
              </a:rPr>
              <a:t>use a slow-motion camera or use slow-motion video someone else collected.</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Encourage students to pursue any ideas that they have technology to support.</a:t>
            </a:r>
            <a:endParaRPr>
              <a:solidFill>
                <a:schemeClr val="dk1"/>
              </a:solidFill>
              <a:latin typeface="Cabin"/>
              <a:ea typeface="Cabin"/>
              <a:cs typeface="Cabin"/>
              <a:sym typeface="Cabin"/>
            </a:endParaRPr>
          </a:p>
          <a:p>
            <a:pPr indent="0" lvl="0" marL="0" rtl="0" algn="l">
              <a:lnSpc>
                <a:spcPct val="100000"/>
              </a:lnSpc>
              <a:spcBef>
                <a:spcPts val="0"/>
              </a:spcBef>
              <a:spcAft>
                <a:spcPts val="0"/>
              </a:spcAft>
              <a:buSzPts val="1100"/>
              <a:buNone/>
            </a:pPr>
            <a:r>
              <a:t/>
            </a:r>
            <a:endParaRPr b="1">
              <a:solidFill>
                <a:schemeClr val="dk1"/>
              </a:solidFill>
              <a:latin typeface="Cabin"/>
              <a:ea typeface="Cabin"/>
              <a:cs typeface="Cabin"/>
              <a:sym typeface="Cabi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Explain organization of data collection. </a:t>
            </a:r>
            <a:r>
              <a:rPr lang="en">
                <a:solidFill>
                  <a:schemeClr val="dk1"/>
                </a:solidFill>
                <a:latin typeface="Cabin"/>
                <a:ea typeface="Cabin"/>
                <a:cs typeface="Cabin"/>
                <a:sym typeface="Cabin"/>
              </a:rPr>
              <a:t>Point out that each row is for each different combination of objects they collide together. Students should have the freedom to choose whether to put both carts in motion or hold one steady and should clearly mark that they did so in the column on the handout that asks “Was there a change in motion? (yes/no).” If they hold one cart in place then they write “no (held in place) for one cart.”</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Project </a:t>
            </a:r>
            <a:r>
              <a:rPr b="1" lang="en">
                <a:solidFill>
                  <a:schemeClr val="dk1"/>
                </a:solidFill>
                <a:latin typeface="Cabin"/>
                <a:ea typeface="Cabin"/>
                <a:cs typeface="Cabin"/>
                <a:sym typeface="Cabin"/>
              </a:rPr>
              <a:t>slide G</a:t>
            </a:r>
            <a:r>
              <a:rPr lang="en">
                <a:solidFill>
                  <a:schemeClr val="dk1"/>
                </a:solidFill>
                <a:latin typeface="Cabin"/>
                <a:ea typeface="Cabin"/>
                <a:cs typeface="Cabin"/>
                <a:sym typeface="Cabin"/>
              </a:rPr>
              <a:t> and tell students they will have three minutes at each station. Explain that if their group misses a station or are uncertain of the results and don’t have time to repeat the investigation at that particular station, they can fill in the corresponding cells of their data table with question marks.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bin"/>
                <a:ea typeface="Cabin"/>
                <a:cs typeface="Cabin"/>
                <a:sym typeface="Cabin"/>
              </a:rPr>
              <a:t>Ask students to collect data for at least three stations. </a:t>
            </a:r>
            <a:r>
              <a:rPr lang="en">
                <a:solidFill>
                  <a:schemeClr val="dk1"/>
                </a:solidFill>
                <a:latin typeface="Cabin"/>
                <a:ea typeface="Cabin"/>
                <a:cs typeface="Cabin"/>
                <a:sym typeface="Cabin"/>
              </a:rPr>
              <a:t>Assign</a:t>
            </a:r>
            <a:r>
              <a:rPr b="1" lang="en">
                <a:solidFill>
                  <a:schemeClr val="dk1"/>
                </a:solidFill>
                <a:latin typeface="Cabin"/>
                <a:ea typeface="Cabin"/>
                <a:cs typeface="Cabin"/>
                <a:sym typeface="Cabin"/>
              </a:rPr>
              <a:t> </a:t>
            </a:r>
            <a:r>
              <a:rPr lang="en">
                <a:solidFill>
                  <a:schemeClr val="dk1"/>
                </a:solidFill>
                <a:latin typeface="Cabin"/>
                <a:ea typeface="Cabin"/>
                <a:cs typeface="Cabin"/>
                <a:sym typeface="Cabin"/>
              </a:rPr>
              <a:t>students to work in groups, each at a different starting station. Signal the groups to rotate to a new station every three minutes. This should allow students enough time to get to at least 3 stations. Students should record data on their handout and add their handout to their science notebook when they are done.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 name="Shape 7"/>
        <p:cNvGrpSpPr/>
        <p:nvPr/>
      </p:nvGrpSpPr>
      <p:grpSpPr>
        <a:xfrm>
          <a:off x="0" y="0"/>
          <a:ext cx="0" cy="0"/>
          <a:chOff x="0" y="0"/>
          <a:chExt cx="0" cy="0"/>
        </a:xfrm>
      </p:grpSpPr>
      <p:sp>
        <p:nvSpPr>
          <p:cNvPr id="8" name="Google Shape;8;p2"/>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9" name="Google Shape;9;p2"/>
          <p:cNvSpPr txBox="1"/>
          <p:nvPr>
            <p:ph idx="2" type="body"/>
          </p:nvPr>
        </p:nvSpPr>
        <p:spPr>
          <a:xfrm>
            <a:off x="457200" y="1536625"/>
            <a:ext cx="8229600" cy="4555200"/>
          </a:xfrm>
          <a:prstGeom prst="rect">
            <a:avLst/>
          </a:prstGeom>
          <a:noFill/>
          <a:ln>
            <a:noFill/>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 name="Google Shape;10;p2"/>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1" name="Google Shape;11;p2"/>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SECTION_TITLE_AND_DESCRIPTION_1">
    <p:spTree>
      <p:nvGrpSpPr>
        <p:cNvPr id="12" name="Shape 12"/>
        <p:cNvGrpSpPr/>
        <p:nvPr/>
      </p:nvGrpSpPr>
      <p:grpSpPr>
        <a:xfrm>
          <a:off x="0" y="0"/>
          <a:ext cx="0" cy="0"/>
          <a:chOff x="0" y="0"/>
          <a:chExt cx="0" cy="0"/>
        </a:xfrm>
      </p:grpSpPr>
      <p:sp>
        <p:nvSpPr>
          <p:cNvPr id="13" name="Google Shape;13;p3"/>
          <p:cNvSpPr txBox="1"/>
          <p:nvPr>
            <p:ph type="title"/>
          </p:nvPr>
        </p:nvSpPr>
        <p:spPr>
          <a:xfrm>
            <a:off x="457200" y="1650950"/>
            <a:ext cx="8229600" cy="1972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14" name="Google Shape;14;p3"/>
          <p:cNvSpPr txBox="1"/>
          <p:nvPr>
            <p:ph idx="1" type="subTitle"/>
          </p:nvPr>
        </p:nvSpPr>
        <p:spPr>
          <a:xfrm>
            <a:off x="457200" y="3740375"/>
            <a:ext cx="8229600" cy="164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 name="Google Shape;15;p3"/>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6" name="Google Shape;16;p3"/>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17" name="Google Shape;17;p3"/>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3F3F3"/>
        </a:solidFill>
      </p:bgPr>
    </p:bg>
    <p:spTree>
      <p:nvGrpSpPr>
        <p:cNvPr id="18" name="Shape 18"/>
        <p:cNvGrpSpPr/>
        <p:nvPr/>
      </p:nvGrpSpPr>
      <p:grpSpPr>
        <a:xfrm>
          <a:off x="0" y="0"/>
          <a:ext cx="0" cy="0"/>
          <a:chOff x="0" y="0"/>
          <a:chExt cx="0" cy="0"/>
        </a:xfrm>
      </p:grpSpPr>
      <p:sp>
        <p:nvSpPr>
          <p:cNvPr id="19" name="Google Shape;19;p4"/>
          <p:cNvSpPr txBox="1"/>
          <p:nvPr>
            <p:ph type="ctrTitle"/>
          </p:nvPr>
        </p:nvSpPr>
        <p:spPr>
          <a:xfrm>
            <a:off x="457200" y="992775"/>
            <a:ext cx="82296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20" name="Google Shape;20;p4"/>
          <p:cNvSpPr txBox="1"/>
          <p:nvPr>
            <p:ph idx="1" type="subTitle"/>
          </p:nvPr>
        </p:nvSpPr>
        <p:spPr>
          <a:xfrm>
            <a:off x="457200" y="3778825"/>
            <a:ext cx="8229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Cabin Condensed"/>
              <a:buNone/>
              <a:defRPr sz="2400">
                <a:solidFill>
                  <a:schemeClr val="dk1"/>
                </a:solidFill>
                <a:latin typeface="Cabin Condensed"/>
                <a:ea typeface="Cabin Condensed"/>
                <a:cs typeface="Cabin Condensed"/>
                <a:sym typeface="Cabin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 name="Google Shape;21;p4"/>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2" name="Google Shape;22;p4"/>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23" name="Google Shape;23;p4"/>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5"/>
          <p:cNvSpPr txBox="1"/>
          <p:nvPr>
            <p:ph type="title"/>
          </p:nvPr>
        </p:nvSpPr>
        <p:spPr>
          <a:xfrm>
            <a:off x="457200" y="2867800"/>
            <a:ext cx="8229600" cy="1122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lvl="1"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Char char="■"/>
              <a:defRPr b="0" i="0" sz="3600" u="none" cap="none" strike="noStrike">
                <a:solidFill>
                  <a:srgbClr val="000000"/>
                </a:solidFill>
                <a:latin typeface="Arial"/>
                <a:ea typeface="Arial"/>
                <a:cs typeface="Arial"/>
                <a:sym typeface="Arial"/>
              </a:defRPr>
            </a:lvl9pPr>
          </a:lstStyle>
          <a:p/>
        </p:txBody>
      </p:sp>
      <p:sp>
        <p:nvSpPr>
          <p:cNvPr id="26" name="Google Shape;26;p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7" name="Google Shape;27;p5"/>
          <p:cNvSpPr txBox="1"/>
          <p:nvPr>
            <p:ph idx="2"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28" name="Google Shape;28;p5"/>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p:nvPr/>
        </p:nvSpPr>
        <p:spPr>
          <a:xfrm>
            <a:off x="457200" y="548640"/>
            <a:ext cx="8229600" cy="685800"/>
          </a:xfrm>
          <a:prstGeom prst="rect">
            <a:avLst/>
          </a:prstGeom>
          <a:solidFill>
            <a:srgbClr val="9A2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Boogaloo"/>
                <a:ea typeface="Boogaloo"/>
                <a:cs typeface="Boogaloo"/>
                <a:sym typeface="Boogaloo"/>
              </a:rPr>
              <a:t>Slide Title</a:t>
            </a:r>
            <a:endParaRPr b="0" i="0" sz="3200" u="none" cap="none" strike="noStrike">
              <a:solidFill>
                <a:srgbClr val="FFFFFF"/>
              </a:solidFill>
              <a:latin typeface="Boogaloo"/>
              <a:ea typeface="Boogaloo"/>
              <a:cs typeface="Boogaloo"/>
              <a:sym typeface="Boogaloo"/>
            </a:endParaRPr>
          </a:p>
        </p:txBody>
      </p:sp>
      <p:sp>
        <p:nvSpPr>
          <p:cNvPr id="31" name="Google Shape;31;p6"/>
          <p:cNvSpPr/>
          <p:nvPr/>
        </p:nvSpPr>
        <p:spPr>
          <a:xfrm>
            <a:off x="457200"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Slide ID</a:t>
            </a:r>
            <a:endParaRPr b="0" i="0" sz="1800" u="none" cap="none" strike="noStrike">
              <a:solidFill>
                <a:srgbClr val="9A2F3E"/>
              </a:solidFill>
              <a:latin typeface="Boogaloo"/>
              <a:ea typeface="Boogaloo"/>
              <a:cs typeface="Boogaloo"/>
              <a:sym typeface="Boogaloo"/>
            </a:endParaRPr>
          </a:p>
        </p:txBody>
      </p:sp>
      <p:sp>
        <p:nvSpPr>
          <p:cNvPr id="32" name="Google Shape;32;p6"/>
          <p:cNvSpPr/>
          <p:nvPr/>
        </p:nvSpPr>
        <p:spPr>
          <a:xfrm>
            <a:off x="4967825" y="0"/>
            <a:ext cx="3719034" cy="548640"/>
          </a:xfrm>
          <a:custGeom>
            <a:rect b="b" l="l" r="r" t="t"/>
            <a:pathLst>
              <a:path extrusionOk="0" h="21600" w="21600">
                <a:moveTo>
                  <a:pt x="0" y="0"/>
                </a:moveTo>
                <a:lnTo>
                  <a:pt x="21600" y="0"/>
                </a:lnTo>
                <a:lnTo>
                  <a:pt x="21501" y="21600"/>
                </a:lnTo>
                <a:lnTo>
                  <a:pt x="0" y="21600"/>
                </a:lnTo>
                <a:lnTo>
                  <a:pt x="0" y="0"/>
                </a:lnTo>
                <a:close/>
              </a:path>
            </a:pathLst>
          </a:cu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EA7D73"/>
              </a:buClr>
              <a:buSzPts val="2000"/>
              <a:buFont typeface="Arial"/>
              <a:buNone/>
            </a:pPr>
            <a:r>
              <a:rPr b="1" i="0" lang="en" sz="1800" u="none" cap="none" strike="noStrike">
                <a:solidFill>
                  <a:srgbClr val="9A2F3E"/>
                </a:solidFill>
                <a:latin typeface="Boogaloo"/>
                <a:ea typeface="Boogaloo"/>
                <a:cs typeface="Boogaloo"/>
                <a:sym typeface="Boogaloo"/>
              </a:rPr>
              <a:t>Unit ID • Lesson ID</a:t>
            </a:r>
            <a:endParaRPr b="0" i="0" sz="1800" u="none" cap="none" strike="noStrike">
              <a:solidFill>
                <a:srgbClr val="9A2F3E"/>
              </a:solidFill>
              <a:latin typeface="Boogaloo"/>
              <a:ea typeface="Boogaloo"/>
              <a:cs typeface="Boogaloo"/>
              <a:sym typeface="Boogaloo"/>
            </a:endParaRPr>
          </a:p>
        </p:txBody>
      </p:sp>
      <p:sp>
        <p:nvSpPr>
          <p:cNvPr id="33" name="Google Shape;33;p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4" name="Google Shape;34;p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35" name="Google Shape;35;p6"/>
          <p:cNvSpPr txBox="1"/>
          <p:nvPr>
            <p:ph idx="2"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7"/>
          <p:cNvSpPr txBox="1"/>
          <p:nvPr>
            <p:ph type="title"/>
          </p:nvPr>
        </p:nvSpPr>
        <p:spPr>
          <a:xfrm>
            <a:off x="457200" y="1644225"/>
            <a:ext cx="3853500" cy="1976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1pPr>
            <a:lvl2pPr lvl="1"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Char char="■"/>
              <a:defRPr b="0" i="0" sz="4200" u="none" cap="none" strike="noStrike">
                <a:solidFill>
                  <a:srgbClr val="000000"/>
                </a:solidFill>
                <a:latin typeface="Arial"/>
                <a:ea typeface="Arial"/>
                <a:cs typeface="Arial"/>
                <a:sym typeface="Arial"/>
              </a:defRPr>
            </a:lvl9pPr>
          </a:lstStyle>
          <a:p/>
        </p:txBody>
      </p:sp>
      <p:sp>
        <p:nvSpPr>
          <p:cNvPr id="38" name="Google Shape;38;p7"/>
          <p:cNvSpPr txBox="1"/>
          <p:nvPr>
            <p:ph idx="1" type="subTitle"/>
          </p:nvPr>
        </p:nvSpPr>
        <p:spPr>
          <a:xfrm>
            <a:off x="457225" y="3737425"/>
            <a:ext cx="38535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7"/>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0" name="Google Shape;40;p7"/>
          <p:cNvSpPr txBox="1"/>
          <p:nvPr>
            <p:ph idx="3"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1" name="Google Shape;41;p7"/>
          <p:cNvSpPr txBox="1"/>
          <p:nvPr>
            <p:ph idx="4"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2" name="Google Shape;42;p7"/>
          <p:cNvSpPr txBox="1"/>
          <p:nvPr>
            <p:ph idx="5" type="body"/>
          </p:nvPr>
        </p:nvSpPr>
        <p:spPr>
          <a:xfrm>
            <a:off x="4568850" y="1676825"/>
            <a:ext cx="4117800" cy="4418100"/>
          </a:xfrm>
          <a:prstGeom prst="rect">
            <a:avLst/>
          </a:prstGeom>
          <a:solidFill>
            <a:srgbClr val="F5EDEF"/>
          </a:solidFill>
          <a:ln cap="flat" cmpd="sng" w="9525">
            <a:solidFill>
              <a:srgbClr val="9A2F3E"/>
            </a:solidFill>
            <a:prstDash val="solid"/>
            <a:round/>
            <a:headEnd len="sm" w="sm" type="none"/>
            <a:tailEnd len="sm" w="sm" type="none"/>
          </a:ln>
        </p:spPr>
        <p:txBody>
          <a:bodyPr anchorCtr="0" anchor="t" bIns="91425" lIns="91425" spcFirstLastPara="1" rIns="91425" wrap="square" tIns="91425">
            <a:noAutofit/>
          </a:bodyPr>
          <a:lstStyle>
            <a:lvl1pPr indent="-457200" lvl="0" marL="457200" algn="l">
              <a:lnSpc>
                <a:spcPct val="115000"/>
              </a:lnSpc>
              <a:spcBef>
                <a:spcPts val="0"/>
              </a:spcBef>
              <a:spcAft>
                <a:spcPts val="0"/>
              </a:spcAft>
              <a:buSzPts val="3600"/>
              <a:buChar char="●"/>
              <a:defRPr/>
            </a:lvl1pPr>
            <a:lvl2pPr indent="-431800" lvl="1" marL="914400" algn="l">
              <a:lnSpc>
                <a:spcPct val="115000"/>
              </a:lnSpc>
              <a:spcBef>
                <a:spcPts val="1600"/>
              </a:spcBef>
              <a:spcAft>
                <a:spcPts val="0"/>
              </a:spcAft>
              <a:buSzPts val="3200"/>
              <a:buChar char="○"/>
              <a:defRPr/>
            </a:lvl2pPr>
            <a:lvl3pPr indent="-381000" lvl="2" marL="1371600" algn="l">
              <a:lnSpc>
                <a:spcPct val="115000"/>
              </a:lnSpc>
              <a:spcBef>
                <a:spcPts val="1600"/>
              </a:spcBef>
              <a:spcAft>
                <a:spcPts val="0"/>
              </a:spcAft>
              <a:buSzPts val="2400"/>
              <a:buChar char="■"/>
              <a:defRPr/>
            </a:lvl3pPr>
            <a:lvl4pPr indent="-381000" lvl="3" marL="1828800" algn="l">
              <a:lnSpc>
                <a:spcPct val="115000"/>
              </a:lnSpc>
              <a:spcBef>
                <a:spcPts val="1600"/>
              </a:spcBef>
              <a:spcAft>
                <a:spcPts val="0"/>
              </a:spcAft>
              <a:buSzPts val="2400"/>
              <a:buChar char="●"/>
              <a:defRPr/>
            </a:lvl4pPr>
            <a:lvl5pPr indent="-342900" lvl="4" marL="2286000" algn="l">
              <a:lnSpc>
                <a:spcPct val="115000"/>
              </a:lnSpc>
              <a:spcBef>
                <a:spcPts val="1600"/>
              </a:spcBef>
              <a:spcAft>
                <a:spcPts val="0"/>
              </a:spcAft>
              <a:buSzPts val="18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8"/>
          <p:cNvSpPr txBox="1"/>
          <p:nvPr>
            <p:ph idx="1" type="body"/>
          </p:nvPr>
        </p:nvSpPr>
        <p:spPr>
          <a:xfrm>
            <a:off x="457200" y="5640775"/>
            <a:ext cx="58533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0B0B0B"/>
              </a:buClr>
              <a:buSzPts val="1800"/>
              <a:buFont typeface="Cabin"/>
              <a:buNone/>
              <a:defRPr sz="1800">
                <a:solidFill>
                  <a:srgbClr val="0B0B0B"/>
                </a:solidFill>
                <a:latin typeface="Cabin"/>
                <a:ea typeface="Cabin"/>
                <a:cs typeface="Cabin"/>
                <a:sym typeface="Cabin"/>
              </a:defRPr>
            </a:lvl1pPr>
          </a:lstStyle>
          <a:p/>
        </p:txBody>
      </p:sp>
      <p:sp>
        <p:nvSpPr>
          <p:cNvPr id="45" name="Google Shape;45;p8"/>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6" name="Google Shape;46;p8"/>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200"/>
              <a:buFont typeface="Arial"/>
              <a:buNone/>
              <a:defRPr b="0" i="0" sz="3200" u="none" cap="none" strike="noStrike">
                <a:solidFill>
                  <a:srgbClr val="FFFFFF"/>
                </a:solidFill>
                <a:latin typeface="Boogaloo"/>
                <a:ea typeface="Boogaloo"/>
                <a:cs typeface="Boogaloo"/>
                <a:sym typeface="Boogalo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oogaloo"/>
                <a:ea typeface="Boogaloo"/>
                <a:cs typeface="Boogaloo"/>
                <a:sym typeface="Boogaloo"/>
              </a:defRPr>
            </a:lvl9pPr>
          </a:lstStyle>
          <a:p/>
        </p:txBody>
      </p:sp>
      <p:sp>
        <p:nvSpPr>
          <p:cNvPr id="47" name="Google Shape;47;p8"/>
          <p:cNvSpPr txBox="1"/>
          <p:nvPr>
            <p:ph idx="3" type="subTitle"/>
          </p:nvPr>
        </p:nvSpPr>
        <p:spPr>
          <a:xfrm>
            <a:off x="5538000" y="74350"/>
            <a:ext cx="3148800" cy="4743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3600"/>
              <a:buNone/>
              <a:defRPr sz="1800"/>
            </a:lvl1pPr>
            <a:lvl2pPr lvl="1" algn="l">
              <a:lnSpc>
                <a:spcPct val="115000"/>
              </a:lnSpc>
              <a:spcBef>
                <a:spcPts val="1600"/>
              </a:spcBef>
              <a:spcAft>
                <a:spcPts val="0"/>
              </a:spcAft>
              <a:buSzPts val="3200"/>
              <a:buNone/>
              <a:defRPr/>
            </a:lvl2pPr>
            <a:lvl3pPr lvl="2" algn="l">
              <a:lnSpc>
                <a:spcPct val="115000"/>
              </a:lnSpc>
              <a:spcBef>
                <a:spcPts val="1600"/>
              </a:spcBef>
              <a:spcAft>
                <a:spcPts val="0"/>
              </a:spcAft>
              <a:buSzPts val="2400"/>
              <a:buNone/>
              <a:defRPr/>
            </a:lvl3pPr>
            <a:lvl4pPr lvl="3" algn="l">
              <a:lnSpc>
                <a:spcPct val="115000"/>
              </a:lnSpc>
              <a:spcBef>
                <a:spcPts val="1600"/>
              </a:spcBef>
              <a:spcAft>
                <a:spcPts val="0"/>
              </a:spcAft>
              <a:buSzPts val="2400"/>
              <a:buNone/>
              <a:defRPr/>
            </a:lvl4pPr>
            <a:lvl5pPr lvl="4" algn="l">
              <a:lnSpc>
                <a:spcPct val="115000"/>
              </a:lnSpc>
              <a:spcBef>
                <a:spcPts val="1600"/>
              </a:spcBef>
              <a:spcAft>
                <a:spcPts val="0"/>
              </a:spcAft>
              <a:buSzPts val="18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FFFFFF"/>
        </a:solidFill>
      </p:bgPr>
    </p:bg>
    <p:spTree>
      <p:nvGrpSpPr>
        <p:cNvPr id="49" name="Shape 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89850" y="1536625"/>
            <a:ext cx="8342400" cy="4555200"/>
          </a:xfrm>
          <a:prstGeom prst="rect">
            <a:avLst/>
          </a:prstGeom>
          <a:noFill/>
          <a:ln>
            <a:noFill/>
          </a:ln>
        </p:spPr>
        <p:txBody>
          <a:bodyPr anchorCtr="0" anchor="t" bIns="91425" lIns="91425" spcFirstLastPara="1" rIns="91425" wrap="square" tIns="91425">
            <a:noAutofit/>
          </a:bodyPr>
          <a:lstStyle>
            <a:lvl1pPr indent="-457200" lvl="0" marL="457200" marR="0" rtl="0" algn="l">
              <a:lnSpc>
                <a:spcPct val="115000"/>
              </a:lnSpc>
              <a:spcBef>
                <a:spcPts val="0"/>
              </a:spcBef>
              <a:spcAft>
                <a:spcPts val="0"/>
              </a:spcAft>
              <a:buClr>
                <a:srgbClr val="9A2F3E"/>
              </a:buClr>
              <a:buSzPts val="3600"/>
              <a:buFont typeface="Boogaloo"/>
              <a:buChar char="●"/>
              <a:defRPr b="0" i="0" sz="3600" u="none" cap="none" strike="noStrike">
                <a:solidFill>
                  <a:srgbClr val="9A2F3E"/>
                </a:solidFill>
                <a:latin typeface="Boogaloo"/>
                <a:ea typeface="Boogaloo"/>
                <a:cs typeface="Boogaloo"/>
                <a:sym typeface="Boogaloo"/>
              </a:defRPr>
            </a:lvl1pPr>
            <a:lvl2pPr indent="-431800" lvl="1" marL="914400" marR="0" rtl="0" algn="l">
              <a:lnSpc>
                <a:spcPct val="115000"/>
              </a:lnSpc>
              <a:spcBef>
                <a:spcPts val="1600"/>
              </a:spcBef>
              <a:spcAft>
                <a:spcPts val="0"/>
              </a:spcAft>
              <a:buClr>
                <a:srgbClr val="9A2F3E"/>
              </a:buClr>
              <a:buSzPts val="3200"/>
              <a:buFont typeface="Boogaloo"/>
              <a:buChar char="○"/>
              <a:defRPr b="0" i="0" sz="3200" u="none" cap="none" strike="noStrike">
                <a:solidFill>
                  <a:srgbClr val="9A2F3E"/>
                </a:solidFill>
                <a:latin typeface="Boogaloo"/>
                <a:ea typeface="Boogaloo"/>
                <a:cs typeface="Boogaloo"/>
                <a:sym typeface="Boogaloo"/>
              </a:defRPr>
            </a:lvl2pPr>
            <a:lvl3pPr indent="-381000" lvl="2" marL="1371600" marR="0" rtl="0" algn="l">
              <a:lnSpc>
                <a:spcPct val="115000"/>
              </a:lnSpc>
              <a:spcBef>
                <a:spcPts val="1600"/>
              </a:spcBef>
              <a:spcAft>
                <a:spcPts val="0"/>
              </a:spcAft>
              <a:buClr>
                <a:srgbClr val="9A2F3E"/>
              </a:buClr>
              <a:buSzPts val="2400"/>
              <a:buFont typeface="Boogaloo"/>
              <a:buChar char="■"/>
              <a:defRPr b="0" i="0" sz="2400" u="none" cap="none" strike="noStrike">
                <a:solidFill>
                  <a:srgbClr val="9A2F3E"/>
                </a:solidFill>
                <a:latin typeface="Boogaloo"/>
                <a:ea typeface="Boogaloo"/>
                <a:cs typeface="Boogaloo"/>
                <a:sym typeface="Boogaloo"/>
              </a:defRPr>
            </a:lvl3pPr>
            <a:lvl4pPr indent="-381000" lvl="3" marL="1828800" marR="0" rtl="0" algn="l">
              <a:lnSpc>
                <a:spcPct val="115000"/>
              </a:lnSpc>
              <a:spcBef>
                <a:spcPts val="1600"/>
              </a:spcBef>
              <a:spcAft>
                <a:spcPts val="0"/>
              </a:spcAft>
              <a:buClr>
                <a:srgbClr val="9A2F3E"/>
              </a:buClr>
              <a:buSzPts val="2400"/>
              <a:buFont typeface="Cabin Condensed"/>
              <a:buChar char="●"/>
              <a:defRPr b="0" i="0" sz="2400" u="none" cap="none" strike="noStrike">
                <a:solidFill>
                  <a:srgbClr val="9A2F3E"/>
                </a:solidFill>
                <a:latin typeface="Cabin Condensed"/>
                <a:ea typeface="Cabin Condensed"/>
                <a:cs typeface="Cabin Condensed"/>
                <a:sym typeface="Cabin Condensed"/>
              </a:defRPr>
            </a:lvl4pPr>
            <a:lvl5pPr indent="-342900" lvl="4" marL="2286000" marR="0" rtl="0" algn="l">
              <a:lnSpc>
                <a:spcPct val="115000"/>
              </a:lnSpc>
              <a:spcBef>
                <a:spcPts val="1600"/>
              </a:spcBef>
              <a:spcAft>
                <a:spcPts val="0"/>
              </a:spcAft>
              <a:buClr>
                <a:srgbClr val="9A2F3E"/>
              </a:buClr>
              <a:buSzPts val="1800"/>
              <a:buFont typeface="Cabin Condensed"/>
              <a:buChar char="○"/>
              <a:defRPr b="0" i="0" sz="1800" u="none" cap="none" strike="noStrike">
                <a:solidFill>
                  <a:srgbClr val="9A2F3E"/>
                </a:solidFill>
                <a:latin typeface="Cabin Condensed"/>
                <a:ea typeface="Cabin Condensed"/>
                <a:cs typeface="Cabin Condensed"/>
                <a:sym typeface="Cabin Condensed"/>
              </a:defRPr>
            </a:lvl5pPr>
            <a:lvl6pPr indent="-317500" lvl="5" marL="2743200" marR="0" rtl="0" algn="l">
              <a:lnSpc>
                <a:spcPct val="115000"/>
              </a:lnSpc>
              <a:spcBef>
                <a:spcPts val="1600"/>
              </a:spcBef>
              <a:spcAft>
                <a:spcPts val="0"/>
              </a:spcAft>
              <a:buClr>
                <a:srgbClr val="0B0B0B"/>
              </a:buClr>
              <a:buSzPts val="1400"/>
              <a:buFont typeface="Cabin"/>
              <a:buChar char="■"/>
              <a:defRPr b="0" i="0" sz="1400" u="none" cap="none" strike="noStrike">
                <a:solidFill>
                  <a:srgbClr val="0B0B0B"/>
                </a:solidFill>
                <a:latin typeface="Cabin"/>
                <a:ea typeface="Cabin"/>
                <a:cs typeface="Cabin"/>
                <a:sym typeface="Cabin"/>
              </a:defRPr>
            </a:lvl6pPr>
            <a:lvl7pPr indent="-317500" lvl="6" marL="3200400" marR="0" rtl="0" algn="l">
              <a:lnSpc>
                <a:spcPct val="115000"/>
              </a:lnSpc>
              <a:spcBef>
                <a:spcPts val="1600"/>
              </a:spcBef>
              <a:spcAft>
                <a:spcPts val="0"/>
              </a:spcAft>
              <a:buClr>
                <a:srgbClr val="0B0B0B"/>
              </a:buClr>
              <a:buSzPts val="1400"/>
              <a:buFont typeface="Cabin Condensed"/>
              <a:buChar char="●"/>
              <a:defRPr b="0" i="0" sz="1400" u="none" cap="none" strike="noStrike">
                <a:solidFill>
                  <a:srgbClr val="0B0B0B"/>
                </a:solidFill>
                <a:latin typeface="Cabin Condensed"/>
                <a:ea typeface="Cabin Condensed"/>
                <a:cs typeface="Cabin Condensed"/>
                <a:sym typeface="Cabin Condensed"/>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gif"/><Relationship Id="rId4" Type="http://schemas.openxmlformats.org/officeDocument/2006/relationships/image" Target="../media/image23.gif"/><Relationship Id="rId5" Type="http://schemas.openxmlformats.org/officeDocument/2006/relationships/image" Target="../media/image22.gif"/><Relationship Id="rId6" Type="http://schemas.openxmlformats.org/officeDocument/2006/relationships/image" Target="../media/image1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hyperlink" Target="http://www.youtube.com/watch?v=DP6lZheYTJw" TargetMode="External"/><Relationship Id="rId7"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1"/>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A</a:t>
            </a:r>
            <a:endParaRPr/>
          </a:p>
        </p:txBody>
      </p:sp>
      <p:sp>
        <p:nvSpPr>
          <p:cNvPr id="55" name="Google Shape;55;p11"/>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Navigation</a:t>
            </a:r>
            <a:endParaRPr/>
          </a:p>
        </p:txBody>
      </p:sp>
      <p:sp>
        <p:nvSpPr>
          <p:cNvPr id="56" name="Google Shape;56;p11"/>
          <p:cNvSpPr/>
          <p:nvPr/>
        </p:nvSpPr>
        <p:spPr>
          <a:xfrm>
            <a:off x="457200" y="1628575"/>
            <a:ext cx="8229600" cy="38532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1"/>
          <p:cNvSpPr txBox="1"/>
          <p:nvPr/>
        </p:nvSpPr>
        <p:spPr>
          <a:xfrm>
            <a:off x="2276200" y="1975775"/>
            <a:ext cx="5768700" cy="339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Many of our ideas for future investigations were related to trying out some collisions ourselves.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What sorts of things would we want to observe more closely in a collision that may or may not result in damage?</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pic>
        <p:nvPicPr>
          <p:cNvPr descr="Turn and talk icon" id="58" name="Google Shape;58;p11"/>
          <p:cNvPicPr preferRelativeResize="0"/>
          <p:nvPr/>
        </p:nvPicPr>
        <p:blipFill rotWithShape="1">
          <a:blip r:embed="rId3">
            <a:alphaModFix/>
          </a:blip>
          <a:srcRect b="0" l="139" r="137" t="0"/>
          <a:stretch/>
        </p:blipFill>
        <p:spPr>
          <a:xfrm>
            <a:off x="716575" y="1998575"/>
            <a:ext cx="1204850" cy="1000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p:nvPr/>
        </p:nvSpPr>
        <p:spPr>
          <a:xfrm>
            <a:off x="457200" y="1568350"/>
            <a:ext cx="8229600" cy="4896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0"/>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H</a:t>
            </a:r>
            <a:endParaRPr/>
          </a:p>
        </p:txBody>
      </p:sp>
      <p:sp>
        <p:nvSpPr>
          <p:cNvPr id="161" name="Google Shape;161;p20"/>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Navigation</a:t>
            </a:r>
            <a:endParaRPr/>
          </a:p>
        </p:txBody>
      </p:sp>
      <p:sp>
        <p:nvSpPr>
          <p:cNvPr id="162" name="Google Shape;162;p20"/>
          <p:cNvSpPr txBox="1"/>
          <p:nvPr/>
        </p:nvSpPr>
        <p:spPr>
          <a:xfrm flipH="1" rot="-425615">
            <a:off x="454216" y="4851869"/>
            <a:ext cx="2373467" cy="1606412"/>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9A2F3E"/>
              </a:buClr>
              <a:buSzPts val="2200"/>
              <a:buFont typeface="Cabin Condensed"/>
              <a:buChar char="➔"/>
            </a:pPr>
            <a:r>
              <a:rPr b="0" i="0" lang="en" sz="2200" u="none" cap="none" strike="noStrike">
                <a:solidFill>
                  <a:srgbClr val="980000"/>
                </a:solidFill>
                <a:latin typeface="Cabin Condensed"/>
                <a:ea typeface="Cabin Condensed"/>
                <a:cs typeface="Cabin Condensed"/>
                <a:sym typeface="Cabin Condensed"/>
              </a:rPr>
              <a:t>Be ready to share your ideas with the class next time.</a:t>
            </a:r>
            <a:endParaRPr b="0" i="0" sz="2200" u="none" cap="none" strike="noStrike">
              <a:solidFill>
                <a:srgbClr val="9A2F3E"/>
              </a:solidFill>
              <a:latin typeface="Cabin Condensed"/>
              <a:ea typeface="Cabin Condensed"/>
              <a:cs typeface="Cabin Condensed"/>
              <a:sym typeface="Cabin Condensed"/>
            </a:endParaRPr>
          </a:p>
        </p:txBody>
      </p:sp>
      <p:sp>
        <p:nvSpPr>
          <p:cNvPr id="163" name="Google Shape;163;p20"/>
          <p:cNvSpPr txBox="1"/>
          <p:nvPr/>
        </p:nvSpPr>
        <p:spPr>
          <a:xfrm>
            <a:off x="2967825" y="2602050"/>
            <a:ext cx="5338800" cy="1632600"/>
          </a:xfrm>
          <a:prstGeom prst="rect">
            <a:avLst/>
          </a:prstGeom>
          <a:noFill/>
          <a:ln>
            <a:noFill/>
          </a:ln>
        </p:spPr>
        <p:txBody>
          <a:bodyPr anchorCtr="0" anchor="t" bIns="91425" lIns="91425" spcFirstLastPara="1" rIns="91425" wrap="square" tIns="91425">
            <a:noAutofit/>
          </a:bodyPr>
          <a:lstStyle/>
          <a:p>
            <a:pPr indent="-381000" lvl="0" marL="400050" marR="0" rtl="0" algn="l">
              <a:lnSpc>
                <a:spcPct val="100000"/>
              </a:lnSpc>
              <a:spcBef>
                <a:spcPts val="100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In your notebook, look over your observations from our investigations.</a:t>
            </a:r>
            <a:endParaRPr b="0" i="0" sz="2400" u="none" cap="none" strike="noStrike">
              <a:solidFill>
                <a:srgbClr val="9A2F3E"/>
              </a:solidFill>
              <a:latin typeface="Cabin"/>
              <a:ea typeface="Cabin"/>
              <a:cs typeface="Cabin"/>
              <a:sym typeface="Cabin"/>
            </a:endParaRPr>
          </a:p>
          <a:p>
            <a:pPr indent="-381000" lvl="0" marL="400050" marR="0" rtl="0" algn="l">
              <a:lnSpc>
                <a:spcPct val="100000"/>
              </a:lnSpc>
              <a:spcBef>
                <a:spcPts val="100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Write a response to this question: </a:t>
            </a:r>
            <a:r>
              <a:rPr b="0" i="1" lang="en" sz="2400" u="none" cap="none" strike="noStrike">
                <a:solidFill>
                  <a:srgbClr val="9A2F3E"/>
                </a:solidFill>
                <a:latin typeface="Cabin"/>
                <a:ea typeface="Cabin"/>
                <a:cs typeface="Cabin"/>
                <a:sym typeface="Cabin"/>
              </a:rPr>
              <a:t>What happens to the motion and shape of the objects (and the subsystems they are part of) when they collide?</a:t>
            </a:r>
            <a:endParaRPr b="0" i="1" sz="2400" u="none" cap="none" strike="noStrike">
              <a:solidFill>
                <a:srgbClr val="9A2F3E"/>
              </a:solidFill>
              <a:latin typeface="Cabin"/>
              <a:ea typeface="Cabin"/>
              <a:cs typeface="Cabin"/>
              <a:sym typeface="Cabin"/>
            </a:endParaRPr>
          </a:p>
          <a:p>
            <a:pPr indent="0" lvl="0" marL="0" marR="0" rtl="0" algn="l">
              <a:lnSpc>
                <a:spcPct val="100000"/>
              </a:lnSpc>
              <a:spcBef>
                <a:spcPts val="1000"/>
              </a:spcBef>
              <a:spcAft>
                <a:spcPts val="1000"/>
              </a:spcAft>
              <a:buClr>
                <a:srgbClr val="000000"/>
              </a:buClr>
              <a:buSzPts val="2800"/>
              <a:buFont typeface="Arial"/>
              <a:buNone/>
            </a:pPr>
            <a:r>
              <a:t/>
            </a:r>
            <a:endParaRPr b="0" i="0" sz="2800" u="none" cap="none" strike="noStrike">
              <a:solidFill>
                <a:srgbClr val="9A2F3E"/>
              </a:solidFill>
              <a:latin typeface="Cabin"/>
              <a:ea typeface="Cabin"/>
              <a:cs typeface="Cabin"/>
              <a:sym typeface="Cabin"/>
            </a:endParaRPr>
          </a:p>
        </p:txBody>
      </p:sp>
      <p:pic>
        <p:nvPicPr>
          <p:cNvPr descr="In your notebook icon" id="164" name="Google Shape;164;p20"/>
          <p:cNvPicPr preferRelativeResize="0"/>
          <p:nvPr/>
        </p:nvPicPr>
        <p:blipFill rotWithShape="1">
          <a:blip r:embed="rId3">
            <a:alphaModFix/>
          </a:blip>
          <a:srcRect b="106" l="0" r="0" t="99"/>
          <a:stretch/>
        </p:blipFill>
        <p:spPr>
          <a:xfrm>
            <a:off x="1305322" y="1936075"/>
            <a:ext cx="1042025" cy="1152900"/>
          </a:xfrm>
          <a:prstGeom prst="rect">
            <a:avLst/>
          </a:prstGeom>
          <a:noFill/>
          <a:ln>
            <a:noFill/>
          </a:ln>
        </p:spPr>
      </p:pic>
      <p:sp>
        <p:nvSpPr>
          <p:cNvPr id="165" name="Google Shape;165;p20"/>
          <p:cNvSpPr txBox="1"/>
          <p:nvPr/>
        </p:nvSpPr>
        <p:spPr>
          <a:xfrm>
            <a:off x="2674575" y="1936075"/>
            <a:ext cx="30195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In Your Notebook</a:t>
            </a:r>
            <a:endParaRPr b="0" i="0" sz="26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p:nvPr/>
        </p:nvSpPr>
        <p:spPr>
          <a:xfrm>
            <a:off x="457200" y="1568350"/>
            <a:ext cx="8229600" cy="4896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1"/>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I</a:t>
            </a:r>
            <a:endParaRPr/>
          </a:p>
        </p:txBody>
      </p:sp>
      <p:sp>
        <p:nvSpPr>
          <p:cNvPr id="172" name="Google Shape;172;p21"/>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Navigation</a:t>
            </a:r>
            <a:endParaRPr/>
          </a:p>
        </p:txBody>
      </p:sp>
      <p:sp>
        <p:nvSpPr>
          <p:cNvPr id="173" name="Google Shape;173;p21"/>
          <p:cNvSpPr txBox="1"/>
          <p:nvPr/>
        </p:nvSpPr>
        <p:spPr>
          <a:xfrm>
            <a:off x="1954375" y="2918625"/>
            <a:ext cx="5338800" cy="1632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100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Share your responses to this question from last time: </a:t>
            </a:r>
            <a:r>
              <a:rPr b="0" i="1" lang="en" sz="2400" u="none" cap="none" strike="noStrike">
                <a:solidFill>
                  <a:srgbClr val="9A2F3E"/>
                </a:solidFill>
                <a:latin typeface="Cabin"/>
                <a:ea typeface="Cabin"/>
                <a:cs typeface="Cabin"/>
                <a:sym typeface="Cabin"/>
              </a:rPr>
              <a:t>What happens to the motion and shape of the objects (and the subsystems they are part of) when they collide?</a:t>
            </a:r>
            <a:endParaRPr b="0" i="1" sz="2400" u="none" cap="none" strike="noStrike">
              <a:solidFill>
                <a:srgbClr val="9A2F3E"/>
              </a:solidFill>
              <a:latin typeface="Cabin"/>
              <a:ea typeface="Cabin"/>
              <a:cs typeface="Cabin"/>
              <a:sym typeface="Cabin"/>
            </a:endParaRPr>
          </a:p>
          <a:p>
            <a:pPr indent="0" lvl="0" marL="0" marR="0" rtl="0" algn="l">
              <a:lnSpc>
                <a:spcPct val="100000"/>
              </a:lnSpc>
              <a:spcBef>
                <a:spcPts val="1000"/>
              </a:spcBef>
              <a:spcAft>
                <a:spcPts val="1000"/>
              </a:spcAft>
              <a:buClr>
                <a:srgbClr val="000000"/>
              </a:buClr>
              <a:buSzPts val="2800"/>
              <a:buFont typeface="Arial"/>
              <a:buNone/>
            </a:pPr>
            <a:r>
              <a:t/>
            </a:r>
            <a:endParaRPr b="0" i="0" sz="2800" u="none" cap="none" strike="noStrike">
              <a:solidFill>
                <a:srgbClr val="9A2F3E"/>
              </a:solidFill>
              <a:latin typeface="Cabin"/>
              <a:ea typeface="Cabin"/>
              <a:cs typeface="Cabin"/>
              <a:sym typeface="Cabin"/>
            </a:endParaRPr>
          </a:p>
        </p:txBody>
      </p:sp>
      <p:pic>
        <p:nvPicPr>
          <p:cNvPr descr="With your class icon" id="174" name="Google Shape;174;p21"/>
          <p:cNvPicPr preferRelativeResize="0"/>
          <p:nvPr/>
        </p:nvPicPr>
        <p:blipFill rotWithShape="1">
          <a:blip r:embed="rId3">
            <a:alphaModFix/>
          </a:blip>
          <a:srcRect b="0" l="0" r="0" t="0"/>
          <a:stretch/>
        </p:blipFill>
        <p:spPr>
          <a:xfrm>
            <a:off x="883175" y="1830850"/>
            <a:ext cx="1071200" cy="1087775"/>
          </a:xfrm>
          <a:prstGeom prst="rect">
            <a:avLst/>
          </a:prstGeom>
          <a:noFill/>
          <a:ln>
            <a:noFill/>
          </a:ln>
        </p:spPr>
      </p:pic>
      <p:sp>
        <p:nvSpPr>
          <p:cNvPr id="175" name="Google Shape;175;p21"/>
          <p:cNvSpPr txBox="1"/>
          <p:nvPr/>
        </p:nvSpPr>
        <p:spPr>
          <a:xfrm>
            <a:off x="2258781" y="1931225"/>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Class</a:t>
            </a:r>
            <a:endParaRPr b="0" i="0" sz="3000" u="none" cap="none" strike="noStrike">
              <a:solidFill>
                <a:srgbClr val="9A2F3E"/>
              </a:solidFill>
              <a:latin typeface="Boogaloo"/>
              <a:ea typeface="Boogaloo"/>
              <a:cs typeface="Boogaloo"/>
              <a:sym typeface="Boogalo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J</a:t>
            </a:r>
            <a:endParaRPr/>
          </a:p>
        </p:txBody>
      </p:sp>
      <p:sp>
        <p:nvSpPr>
          <p:cNvPr id="181" name="Google Shape;181;p22"/>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Explore Collisions: Slow Motion</a:t>
            </a:r>
            <a:endParaRPr/>
          </a:p>
        </p:txBody>
      </p:sp>
      <p:sp>
        <p:nvSpPr>
          <p:cNvPr id="182" name="Google Shape;182;p22"/>
          <p:cNvSpPr/>
          <p:nvPr/>
        </p:nvSpPr>
        <p:spPr>
          <a:xfrm>
            <a:off x="457200" y="1495725"/>
            <a:ext cx="8229600" cy="5235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2"/>
          <p:cNvSpPr txBox="1"/>
          <p:nvPr/>
        </p:nvSpPr>
        <p:spPr>
          <a:xfrm>
            <a:off x="2121250" y="1647688"/>
            <a:ext cx="5709900" cy="91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9A2F3E"/>
                </a:solidFill>
                <a:latin typeface="Cabin Condensed"/>
                <a:ea typeface="Cabin Condensed"/>
                <a:cs typeface="Cabin Condensed"/>
                <a:sym typeface="Cabin Condensed"/>
              </a:rPr>
              <a:t>Set up a T-chart in your notebook to record observations of slow-motion videos.</a:t>
            </a:r>
            <a:endParaRPr b="0" i="0" sz="2800" u="none" cap="none" strike="noStrike">
              <a:solidFill>
                <a:srgbClr val="9A2F3E"/>
              </a:solidFill>
              <a:latin typeface="Cabin Condensed"/>
              <a:ea typeface="Cabin Condensed"/>
              <a:cs typeface="Cabin Condensed"/>
              <a:sym typeface="Cabin Condensed"/>
            </a:endParaRPr>
          </a:p>
        </p:txBody>
      </p:sp>
      <p:pic>
        <p:nvPicPr>
          <p:cNvPr descr="Lined paper in a notebook. The left page is titled Observing Collisions in Slow Motion with a two column t-chart. The first column is titled Collision type and the second column is titled Observations. " id="184" name="Google Shape;184;p22"/>
          <p:cNvPicPr preferRelativeResize="0"/>
          <p:nvPr/>
        </p:nvPicPr>
        <p:blipFill rotWithShape="1">
          <a:blip r:embed="rId3">
            <a:alphaModFix/>
          </a:blip>
          <a:srcRect b="3329" l="2359" r="2880" t="3131"/>
          <a:stretch/>
        </p:blipFill>
        <p:spPr>
          <a:xfrm flipH="1" rot="156755">
            <a:off x="2388694" y="2857387"/>
            <a:ext cx="6115671" cy="3632925"/>
          </a:xfrm>
          <a:prstGeom prst="rect">
            <a:avLst/>
          </a:prstGeom>
          <a:noFill/>
          <a:ln>
            <a:noFill/>
          </a:ln>
          <a:effectLst>
            <a:outerShdw blurRad="57150" rotWithShape="0" algn="bl" dir="5400000" dist="19050">
              <a:srgbClr val="000000">
                <a:alpha val="49019"/>
              </a:srgbClr>
            </a:outerShdw>
          </a:effectLst>
        </p:spPr>
      </p:pic>
      <p:cxnSp>
        <p:nvCxnSpPr>
          <p:cNvPr id="185" name="Google Shape;185;p22"/>
          <p:cNvCxnSpPr/>
          <p:nvPr/>
        </p:nvCxnSpPr>
        <p:spPr>
          <a:xfrm rot="518191">
            <a:off x="3770029" y="3259730"/>
            <a:ext cx="345619" cy="3082384"/>
          </a:xfrm>
          <a:prstGeom prst="straightConnector1">
            <a:avLst/>
          </a:prstGeom>
          <a:noFill/>
          <a:ln cap="flat" cmpd="sng" w="19050">
            <a:solidFill>
              <a:srgbClr val="666666"/>
            </a:solidFill>
            <a:prstDash val="solid"/>
            <a:round/>
            <a:headEnd len="sm" w="sm" type="none"/>
            <a:tailEnd len="sm" w="sm" type="none"/>
          </a:ln>
        </p:spPr>
      </p:cxnSp>
      <p:sp>
        <p:nvSpPr>
          <p:cNvPr id="186" name="Google Shape;186;p22"/>
          <p:cNvSpPr txBox="1"/>
          <p:nvPr/>
        </p:nvSpPr>
        <p:spPr>
          <a:xfrm rot="129903">
            <a:off x="4006751" y="3227669"/>
            <a:ext cx="1389692" cy="281008"/>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Caveat"/>
                <a:ea typeface="Caveat"/>
                <a:cs typeface="Caveat"/>
                <a:sym typeface="Caveat"/>
              </a:rPr>
              <a:t>Observations</a:t>
            </a:r>
            <a:endParaRPr b="0" i="0" sz="1800" u="none" cap="none" strike="noStrike">
              <a:solidFill>
                <a:srgbClr val="666666"/>
              </a:solidFill>
              <a:latin typeface="Caveat"/>
              <a:ea typeface="Caveat"/>
              <a:cs typeface="Caveat"/>
              <a:sym typeface="Caveat"/>
            </a:endParaRPr>
          </a:p>
        </p:txBody>
      </p:sp>
      <p:sp>
        <p:nvSpPr>
          <p:cNvPr id="187" name="Google Shape;187;p22"/>
          <p:cNvSpPr txBox="1"/>
          <p:nvPr/>
        </p:nvSpPr>
        <p:spPr>
          <a:xfrm rot="201274">
            <a:off x="2467661" y="3175253"/>
            <a:ext cx="1358628" cy="303799"/>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Caveat"/>
                <a:ea typeface="Caveat"/>
                <a:cs typeface="Caveat"/>
                <a:sym typeface="Caveat"/>
              </a:rPr>
              <a:t>Collision type</a:t>
            </a:r>
            <a:endParaRPr b="0" i="0" sz="1800" u="none" cap="none" strike="noStrike">
              <a:solidFill>
                <a:srgbClr val="666666"/>
              </a:solidFill>
              <a:latin typeface="Caveat"/>
              <a:ea typeface="Caveat"/>
              <a:cs typeface="Caveat"/>
              <a:sym typeface="Caveat"/>
            </a:endParaRPr>
          </a:p>
        </p:txBody>
      </p:sp>
      <p:cxnSp>
        <p:nvCxnSpPr>
          <p:cNvPr id="188" name="Google Shape;188;p22"/>
          <p:cNvCxnSpPr/>
          <p:nvPr/>
        </p:nvCxnSpPr>
        <p:spPr>
          <a:xfrm flipH="1" rot="-10283707">
            <a:off x="2580336" y="3407758"/>
            <a:ext cx="2775037" cy="277604"/>
          </a:xfrm>
          <a:prstGeom prst="straightConnector1">
            <a:avLst/>
          </a:prstGeom>
          <a:noFill/>
          <a:ln cap="flat" cmpd="sng" w="19050">
            <a:solidFill>
              <a:srgbClr val="666666"/>
            </a:solidFill>
            <a:prstDash val="solid"/>
            <a:round/>
            <a:headEnd len="sm" w="sm" type="none"/>
            <a:tailEnd len="sm" w="sm" type="none"/>
          </a:ln>
        </p:spPr>
      </p:cxnSp>
      <p:sp>
        <p:nvSpPr>
          <p:cNvPr id="189" name="Google Shape;189;p22"/>
          <p:cNvSpPr txBox="1"/>
          <p:nvPr/>
        </p:nvSpPr>
        <p:spPr>
          <a:xfrm rot="182992">
            <a:off x="2552406" y="2868791"/>
            <a:ext cx="2802369" cy="2812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Caveat"/>
                <a:ea typeface="Caveat"/>
                <a:cs typeface="Caveat"/>
                <a:sym typeface="Caveat"/>
              </a:rPr>
              <a:t>Observing Collisions in Slow Motion</a:t>
            </a:r>
            <a:endParaRPr b="0" i="0" sz="1800" u="none" cap="none" strike="noStrike">
              <a:solidFill>
                <a:srgbClr val="666666"/>
              </a:solidFill>
              <a:latin typeface="Caveat"/>
              <a:ea typeface="Caveat"/>
              <a:cs typeface="Caveat"/>
              <a:sym typeface="Caveat"/>
            </a:endParaRPr>
          </a:p>
        </p:txBody>
      </p:sp>
      <p:pic>
        <p:nvPicPr>
          <p:cNvPr descr="In your notebook icon" id="190" name="Google Shape;190;p22"/>
          <p:cNvPicPr preferRelativeResize="0"/>
          <p:nvPr/>
        </p:nvPicPr>
        <p:blipFill rotWithShape="1">
          <a:blip r:embed="rId4">
            <a:alphaModFix/>
          </a:blip>
          <a:srcRect b="106" l="0" r="0" t="99"/>
          <a:stretch/>
        </p:blipFill>
        <p:spPr>
          <a:xfrm>
            <a:off x="833031" y="1647700"/>
            <a:ext cx="969094" cy="107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K</a:t>
            </a:r>
            <a:endParaRPr/>
          </a:p>
        </p:txBody>
      </p:sp>
      <p:sp>
        <p:nvSpPr>
          <p:cNvPr id="196" name="Google Shape;196;p23"/>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Slow-Motion Collision 1</a:t>
            </a:r>
            <a:endParaRPr/>
          </a:p>
        </p:txBody>
      </p:sp>
      <p:pic>
        <p:nvPicPr>
          <p:cNvPr descr="A golf ball sits on a track with a metal washer and red putty inside a rectangular blue container behind it. In front of it, there is a partially see-through yellow CD case." id="197" name="Google Shape;197;p23"/>
          <p:cNvPicPr preferRelativeResize="0"/>
          <p:nvPr/>
        </p:nvPicPr>
        <p:blipFill rotWithShape="1">
          <a:blip r:embed="rId3">
            <a:alphaModFix/>
          </a:blip>
          <a:srcRect b="0" l="0" r="0" t="0"/>
          <a:stretch/>
        </p:blipFill>
        <p:spPr>
          <a:xfrm>
            <a:off x="2666950" y="1536625"/>
            <a:ext cx="3634199" cy="48048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L</a:t>
            </a:r>
            <a:endParaRPr/>
          </a:p>
        </p:txBody>
      </p:sp>
      <p:sp>
        <p:nvSpPr>
          <p:cNvPr id="203" name="Google Shape;203;p24"/>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Slow-Motion Collision 2</a:t>
            </a:r>
            <a:endParaRPr/>
          </a:p>
        </p:txBody>
      </p:sp>
      <p:pic>
        <p:nvPicPr>
          <p:cNvPr descr="A long metal rail with two blue sliding components attached. One component has an empty rectangular compartment, while the other one features a circular metal washer and a red cushion material. The rail is placed on a plain surface." id="204" name="Google Shape;204;p24"/>
          <p:cNvPicPr preferRelativeResize="0"/>
          <p:nvPr/>
        </p:nvPicPr>
        <p:blipFill rotWithShape="1">
          <a:blip r:embed="rId3">
            <a:alphaModFix/>
          </a:blip>
          <a:srcRect b="0" l="0" r="0" t="0"/>
          <a:stretch/>
        </p:blipFill>
        <p:spPr>
          <a:xfrm rot="5400000">
            <a:off x="2076525" y="735837"/>
            <a:ext cx="4990949" cy="6514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M</a:t>
            </a:r>
            <a:endParaRPr/>
          </a:p>
        </p:txBody>
      </p:sp>
      <p:sp>
        <p:nvSpPr>
          <p:cNvPr id="210" name="Google Shape;210;p25"/>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Slow-Motion Collision 3</a:t>
            </a:r>
            <a:endParaRPr/>
          </a:p>
        </p:txBody>
      </p:sp>
      <p:pic>
        <p:nvPicPr>
          <p:cNvPr descr="A long metal rail with two blue sliding components attached. One component has an empty rectangular compartment, while the other one features a circular metal washer and a red cushion material. Attached to each sliding component is a flexible aluminum ring, so that the two rings are between the two sliding components." id="211" name="Google Shape;211;p25"/>
          <p:cNvPicPr preferRelativeResize="0"/>
          <p:nvPr/>
        </p:nvPicPr>
        <p:blipFill rotWithShape="1">
          <a:blip r:embed="rId3">
            <a:alphaModFix/>
          </a:blip>
          <a:srcRect b="0" l="0" r="0" t="0"/>
          <a:stretch/>
        </p:blipFill>
        <p:spPr>
          <a:xfrm rot="5400000">
            <a:off x="2097437" y="696637"/>
            <a:ext cx="4949125" cy="65295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idx="2" type="body"/>
          </p:nvPr>
        </p:nvSpPr>
        <p:spPr>
          <a:xfrm>
            <a:off x="457200" y="1625250"/>
            <a:ext cx="8229600" cy="4846500"/>
          </a:xfrm>
          <a:prstGeom prst="rect">
            <a:avLst/>
          </a:prstGeom>
          <a:solidFill>
            <a:srgbClr val="FFFFFF"/>
          </a:solidFill>
          <a:ln cap="flat" cmpd="sng" w="9525">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00000"/>
              </a:lnSpc>
              <a:spcBef>
                <a:spcPts val="1000"/>
              </a:spcBef>
              <a:spcAft>
                <a:spcPts val="0"/>
              </a:spcAft>
              <a:buSzPts val="3600"/>
              <a:buNone/>
            </a:pPr>
            <a:r>
              <a:t/>
            </a:r>
            <a:endParaRPr sz="3000">
              <a:latin typeface="Cabin"/>
              <a:ea typeface="Cabin"/>
              <a:cs typeface="Cabin"/>
              <a:sym typeface="Cabin"/>
            </a:endParaRPr>
          </a:p>
          <a:p>
            <a:pPr indent="0" lvl="0" marL="0" rtl="0" algn="l">
              <a:lnSpc>
                <a:spcPct val="100000"/>
              </a:lnSpc>
              <a:spcBef>
                <a:spcPts val="1000"/>
              </a:spcBef>
              <a:spcAft>
                <a:spcPts val="1000"/>
              </a:spcAft>
              <a:buSzPts val="3600"/>
              <a:buNone/>
            </a:pPr>
            <a:r>
              <a:t/>
            </a:r>
            <a:endParaRPr/>
          </a:p>
        </p:txBody>
      </p:sp>
      <p:sp>
        <p:nvSpPr>
          <p:cNvPr id="217" name="Google Shape;217;p2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N</a:t>
            </a:r>
            <a:endParaRPr/>
          </a:p>
        </p:txBody>
      </p:sp>
      <p:sp>
        <p:nvSpPr>
          <p:cNvPr id="218" name="Google Shape;218;p2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Develop initial explanations</a:t>
            </a:r>
            <a:endParaRPr/>
          </a:p>
        </p:txBody>
      </p:sp>
      <p:sp>
        <p:nvSpPr>
          <p:cNvPr id="219" name="Google Shape;219;p26"/>
          <p:cNvSpPr txBox="1"/>
          <p:nvPr>
            <p:ph idx="2" type="body"/>
          </p:nvPr>
        </p:nvSpPr>
        <p:spPr>
          <a:xfrm>
            <a:off x="2108250" y="1806850"/>
            <a:ext cx="6156600" cy="158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Clr>
                <a:schemeClr val="dk1"/>
              </a:buClr>
              <a:buSzPts val="1100"/>
              <a:buFont typeface="Arial"/>
              <a:buNone/>
            </a:pPr>
            <a:r>
              <a:rPr lang="en" sz="3000"/>
              <a:t>Identify a mechanism or interaction that can help explain the changes we observed in colliding objects.</a:t>
            </a:r>
            <a:endParaRPr sz="3000"/>
          </a:p>
        </p:txBody>
      </p:sp>
      <p:pic>
        <p:nvPicPr>
          <p:cNvPr descr="In your notebook icon" id="220" name="Google Shape;220;p26"/>
          <p:cNvPicPr preferRelativeResize="0"/>
          <p:nvPr/>
        </p:nvPicPr>
        <p:blipFill rotWithShape="1">
          <a:blip r:embed="rId3">
            <a:alphaModFix/>
          </a:blip>
          <a:srcRect b="106" l="0" r="0" t="99"/>
          <a:stretch/>
        </p:blipFill>
        <p:spPr>
          <a:xfrm>
            <a:off x="841450" y="1917773"/>
            <a:ext cx="951204" cy="1052400"/>
          </a:xfrm>
          <a:prstGeom prst="rect">
            <a:avLst/>
          </a:prstGeom>
          <a:noFill/>
          <a:ln>
            <a:noFill/>
          </a:ln>
        </p:spPr>
      </p:pic>
      <p:sp>
        <p:nvSpPr>
          <p:cNvPr id="221" name="Google Shape;221;p26"/>
          <p:cNvSpPr txBox="1"/>
          <p:nvPr/>
        </p:nvSpPr>
        <p:spPr>
          <a:xfrm rot="-126738">
            <a:off x="5372719" y="5646755"/>
            <a:ext cx="3035963" cy="918026"/>
          </a:xfrm>
          <a:prstGeom prst="rect">
            <a:avLst/>
          </a:prstGeom>
          <a:solidFill>
            <a:srgbClr val="F5EDE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9A2F3E"/>
              </a:buClr>
              <a:buSzPts val="2200"/>
              <a:buFont typeface="Cabin Condensed"/>
              <a:buChar char="➔"/>
            </a:pPr>
            <a:r>
              <a:rPr b="0" i="0" lang="en" sz="2200" u="none" cap="none" strike="noStrike">
                <a:solidFill>
                  <a:srgbClr val="980000"/>
                </a:solidFill>
                <a:latin typeface="Cabin Condensed"/>
                <a:ea typeface="Cabin Condensed"/>
                <a:cs typeface="Cabin Condensed"/>
                <a:sym typeface="Cabin Condensed"/>
              </a:rPr>
              <a:t>Be ready to share your ideas with the class.</a:t>
            </a:r>
            <a:endParaRPr b="0" i="0" sz="2200" u="none" cap="none" strike="noStrike">
              <a:solidFill>
                <a:srgbClr val="9A2F3E"/>
              </a:solidFill>
              <a:latin typeface="Cabin Condensed"/>
              <a:ea typeface="Cabin Condensed"/>
              <a:cs typeface="Cabin Condensed"/>
              <a:sym typeface="Cabin Condensed"/>
            </a:endParaRPr>
          </a:p>
        </p:txBody>
      </p:sp>
      <p:pic>
        <p:nvPicPr>
          <p:cNvPr descr="Assessment icon" id="222" name="Google Shape;222;p26"/>
          <p:cNvPicPr preferRelativeResize="0"/>
          <p:nvPr/>
        </p:nvPicPr>
        <p:blipFill rotWithShape="1">
          <a:blip r:embed="rId4">
            <a:alphaModFix/>
          </a:blip>
          <a:srcRect b="0" l="0" r="0" t="0"/>
          <a:stretch/>
        </p:blipFill>
        <p:spPr>
          <a:xfrm>
            <a:off x="8543325" y="-1850"/>
            <a:ext cx="524989" cy="474300"/>
          </a:xfrm>
          <a:prstGeom prst="rect">
            <a:avLst/>
          </a:prstGeom>
          <a:noFill/>
          <a:ln>
            <a:noFill/>
          </a:ln>
        </p:spPr>
      </p:pic>
      <p:sp>
        <p:nvSpPr>
          <p:cNvPr id="223" name="Google Shape;223;p26"/>
          <p:cNvSpPr txBox="1"/>
          <p:nvPr/>
        </p:nvSpPr>
        <p:spPr>
          <a:xfrm>
            <a:off x="457200" y="3523750"/>
            <a:ext cx="8126700" cy="1961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What </a:t>
            </a:r>
            <a:r>
              <a:rPr b="0" i="0" lang="en" sz="2400" u="sng" cap="none" strike="noStrike">
                <a:solidFill>
                  <a:srgbClr val="9A2F3E"/>
                </a:solidFill>
                <a:latin typeface="Cabin"/>
                <a:ea typeface="Cabin"/>
                <a:cs typeface="Cabin"/>
                <a:sym typeface="Cabin"/>
              </a:rPr>
              <a:t>causes</a:t>
            </a:r>
            <a:r>
              <a:rPr b="0" i="0" lang="en" sz="2400" u="none" cap="none" strike="noStrike">
                <a:solidFill>
                  <a:srgbClr val="9A2F3E"/>
                </a:solidFill>
                <a:latin typeface="Cabin"/>
                <a:ea typeface="Cabin"/>
                <a:cs typeface="Cabin"/>
                <a:sym typeface="Cabin"/>
              </a:rPr>
              <a:t> a change in their motion?</a:t>
            </a:r>
            <a:endParaRPr b="0" i="0" sz="2400" u="none" cap="none" strike="noStrike">
              <a:solidFill>
                <a:srgbClr val="9A2F3E"/>
              </a:solidFill>
              <a:latin typeface="Cabin"/>
              <a:ea typeface="Cabin"/>
              <a:cs typeface="Cabin"/>
              <a:sym typeface="Cabi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9A2F3E"/>
              </a:solidFill>
              <a:latin typeface="Cabin"/>
              <a:ea typeface="Cabin"/>
              <a:cs typeface="Cabin"/>
              <a:sym typeface="Cabin"/>
            </a:endParaRPr>
          </a:p>
          <a:p>
            <a:pPr indent="-381000" lvl="0" marL="457200" marR="0" rtl="0" algn="l">
              <a:lnSpc>
                <a:spcPct val="100000"/>
              </a:lnSpc>
              <a:spcBef>
                <a:spcPts val="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What </a:t>
            </a:r>
            <a:r>
              <a:rPr b="0" i="0" lang="en" sz="2400" u="sng" cap="none" strike="noStrike">
                <a:solidFill>
                  <a:srgbClr val="9A2F3E"/>
                </a:solidFill>
                <a:latin typeface="Cabin"/>
                <a:ea typeface="Cabin"/>
                <a:cs typeface="Cabin"/>
                <a:sym typeface="Cabin"/>
              </a:rPr>
              <a:t>causes</a:t>
            </a:r>
            <a:r>
              <a:rPr b="0" i="0" lang="en" sz="2400" u="none" cap="none" strike="noStrike">
                <a:solidFill>
                  <a:srgbClr val="9A2F3E"/>
                </a:solidFill>
                <a:latin typeface="Cabin"/>
                <a:ea typeface="Cabin"/>
                <a:cs typeface="Cabin"/>
                <a:sym typeface="Cabin"/>
              </a:rPr>
              <a:t> a change in their shape?</a:t>
            </a:r>
            <a:endParaRPr b="0" i="0" sz="2400" u="none" cap="none" strike="noStrike">
              <a:solidFill>
                <a:srgbClr val="9A2F3E"/>
              </a:solidFill>
              <a:latin typeface="Cabin"/>
              <a:ea typeface="Cabin"/>
              <a:cs typeface="Cabin"/>
              <a:sym typeface="Cabin"/>
            </a:endParaRPr>
          </a:p>
          <a:p>
            <a:pPr indent="0" lvl="0" marL="2286000" marR="0" rtl="0" algn="l">
              <a:lnSpc>
                <a:spcPct val="100000"/>
              </a:lnSpc>
              <a:spcBef>
                <a:spcPts val="0"/>
              </a:spcBef>
              <a:spcAft>
                <a:spcPts val="0"/>
              </a:spcAft>
              <a:buClr>
                <a:srgbClr val="000000"/>
              </a:buClr>
              <a:buSzPts val="2400"/>
              <a:buFont typeface="Arial"/>
              <a:buNone/>
            </a:pPr>
            <a:r>
              <a:rPr b="0" i="1" lang="en" sz="2400" u="none" cap="none" strike="noStrike">
                <a:solidFill>
                  <a:srgbClr val="9A2F3E"/>
                </a:solidFill>
                <a:latin typeface="Cabin"/>
                <a:ea typeface="Cabin"/>
                <a:cs typeface="Cabin"/>
                <a:sym typeface="Cabin"/>
              </a:rPr>
              <a:t>			</a:t>
            </a:r>
            <a:endParaRPr b="0" i="1" sz="2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p:nvPr/>
        </p:nvSpPr>
        <p:spPr>
          <a:xfrm>
            <a:off x="469500" y="1498525"/>
            <a:ext cx="8205000" cy="5218500"/>
          </a:xfrm>
          <a:prstGeom prst="rect">
            <a:avLst/>
          </a:prstGeom>
          <a:solidFill>
            <a:srgbClr val="F5EDEF"/>
          </a:solidFill>
          <a:ln cap="flat" cmpd="sng" w="9525">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7"/>
          <p:cNvSpPr txBox="1"/>
          <p:nvPr>
            <p:ph type="title"/>
          </p:nvPr>
        </p:nvSpPr>
        <p:spPr>
          <a:xfrm>
            <a:off x="3279150" y="2133200"/>
            <a:ext cx="5275200" cy="454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2000"/>
          </a:p>
          <a:p>
            <a:pPr indent="-381000" lvl="0" marL="457200" rtl="0" algn="l">
              <a:lnSpc>
                <a:spcPct val="100000"/>
              </a:lnSpc>
              <a:spcBef>
                <a:spcPts val="1000"/>
              </a:spcBef>
              <a:spcAft>
                <a:spcPts val="0"/>
              </a:spcAft>
              <a:buClr>
                <a:srgbClr val="000000"/>
              </a:buClr>
              <a:buSzPts val="2400"/>
              <a:buFont typeface="Cabin"/>
              <a:buChar char="●"/>
            </a:pPr>
            <a:r>
              <a:rPr lang="en">
                <a:solidFill>
                  <a:srgbClr val="000000"/>
                </a:solidFill>
                <a:latin typeface="Cabin"/>
                <a:ea typeface="Cabin"/>
                <a:cs typeface="Cabin"/>
                <a:sym typeface="Cabin"/>
              </a:rPr>
              <a:t>Create a 2-column chart in the Progress Tracker section of your notebook.</a:t>
            </a:r>
            <a:endParaRPr>
              <a:solidFill>
                <a:srgbClr val="000000"/>
              </a:solidFill>
              <a:latin typeface="Cabin"/>
              <a:ea typeface="Cabin"/>
              <a:cs typeface="Cabin"/>
              <a:sym typeface="Cabin"/>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latin typeface="Cabin"/>
                <a:ea typeface="Cabin"/>
                <a:cs typeface="Cabin"/>
                <a:sym typeface="Cabin"/>
              </a:rPr>
              <a:t>Write the question we are working on in the left column: </a:t>
            </a:r>
            <a:r>
              <a:rPr i="1" lang="en">
                <a:solidFill>
                  <a:srgbClr val="000000"/>
                </a:solidFill>
                <a:highlight>
                  <a:srgbClr val="FFFF00"/>
                </a:highlight>
                <a:latin typeface="Cabin"/>
                <a:ea typeface="Cabin"/>
                <a:cs typeface="Cabin"/>
                <a:sym typeface="Cabin"/>
              </a:rPr>
              <a:t>What causes the changes in motion and changes in shape of colliding objects?</a:t>
            </a:r>
            <a:endParaRPr i="1">
              <a:solidFill>
                <a:srgbClr val="000000"/>
              </a:solidFill>
              <a:highlight>
                <a:srgbClr val="FFFF00"/>
              </a:highlight>
              <a:latin typeface="Cabin"/>
              <a:ea typeface="Cabin"/>
              <a:cs typeface="Cabin"/>
              <a:sym typeface="Cabin"/>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latin typeface="Cabin"/>
                <a:ea typeface="Cabin"/>
                <a:cs typeface="Cabin"/>
                <a:sym typeface="Cabin"/>
              </a:rPr>
              <a:t>Write what you figured out in the right column. Use words and/or pictures. Take as much space as you need to record your thoughts. </a:t>
            </a:r>
            <a:endParaRPr>
              <a:solidFill>
                <a:srgbClr val="000000"/>
              </a:solidFill>
              <a:latin typeface="Cabin"/>
              <a:ea typeface="Cabin"/>
              <a:cs typeface="Cabin"/>
              <a:sym typeface="Cabin"/>
            </a:endParaRPr>
          </a:p>
        </p:txBody>
      </p:sp>
      <p:sp>
        <p:nvSpPr>
          <p:cNvPr id="230" name="Google Shape;230;p27"/>
          <p:cNvSpPr txBox="1"/>
          <p:nvPr>
            <p:ph idx="2"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0</a:t>
            </a:r>
            <a:endParaRPr/>
          </a:p>
        </p:txBody>
      </p:sp>
      <p:sp>
        <p:nvSpPr>
          <p:cNvPr id="231" name="Google Shape;231;p27"/>
          <p:cNvSpPr txBox="1"/>
          <p:nvPr>
            <p:ph idx="3" type="title"/>
          </p:nvPr>
        </p:nvSpPr>
        <p:spPr>
          <a:xfrm>
            <a:off x="457200" y="548671"/>
            <a:ext cx="8229600" cy="8595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Progress Tracker: What have you figured out?</a:t>
            </a:r>
            <a:endParaRPr/>
          </a:p>
        </p:txBody>
      </p:sp>
      <p:pic>
        <p:nvPicPr>
          <p:cNvPr descr="Lined paper titled Progress Tracker with a two column t-chart. The first column is titled Question, and the second column is titled What I figured out." id="232" name="Google Shape;232;p27"/>
          <p:cNvPicPr preferRelativeResize="0"/>
          <p:nvPr/>
        </p:nvPicPr>
        <p:blipFill rotWithShape="1">
          <a:blip r:embed="rId3">
            <a:alphaModFix/>
          </a:blip>
          <a:srcRect b="0" l="0" r="0" t="0"/>
          <a:stretch/>
        </p:blipFill>
        <p:spPr>
          <a:xfrm rot="-684604">
            <a:off x="973144" y="3382863"/>
            <a:ext cx="2263563" cy="2872523"/>
          </a:xfrm>
          <a:prstGeom prst="rect">
            <a:avLst/>
          </a:prstGeom>
          <a:noFill/>
          <a:ln>
            <a:noFill/>
          </a:ln>
        </p:spPr>
      </p:pic>
      <p:pic>
        <p:nvPicPr>
          <p:cNvPr descr="In your notebook icon" id="233" name="Google Shape;233;p27"/>
          <p:cNvPicPr preferRelativeResize="0"/>
          <p:nvPr/>
        </p:nvPicPr>
        <p:blipFill rotWithShape="1">
          <a:blip r:embed="rId4">
            <a:alphaModFix/>
          </a:blip>
          <a:srcRect b="106" l="0" r="0" t="99"/>
          <a:stretch/>
        </p:blipFill>
        <p:spPr>
          <a:xfrm>
            <a:off x="628775" y="1622850"/>
            <a:ext cx="879606" cy="973187"/>
          </a:xfrm>
          <a:prstGeom prst="rect">
            <a:avLst/>
          </a:prstGeom>
          <a:noFill/>
          <a:ln>
            <a:noFill/>
          </a:ln>
        </p:spPr>
      </p:pic>
      <p:sp>
        <p:nvSpPr>
          <p:cNvPr id="234" name="Google Shape;234;p27"/>
          <p:cNvSpPr txBox="1"/>
          <p:nvPr/>
        </p:nvSpPr>
        <p:spPr>
          <a:xfrm>
            <a:off x="1700500" y="1699025"/>
            <a:ext cx="4467900" cy="56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In Your Progress Tracker</a:t>
            </a:r>
            <a:endParaRPr b="0" i="0" sz="3600" u="none" cap="none" strike="noStrike">
              <a:solidFill>
                <a:srgbClr val="9A2F3E"/>
              </a:solidFill>
              <a:latin typeface="Cabin Condensed"/>
              <a:ea typeface="Cabin Condensed"/>
              <a:cs typeface="Cabin Condensed"/>
              <a:sym typeface="Cabin Condensed"/>
            </a:endParaRPr>
          </a:p>
        </p:txBody>
      </p:sp>
      <p:sp>
        <p:nvSpPr>
          <p:cNvPr id="235" name="Google Shape;235;p27"/>
          <p:cNvSpPr txBox="1"/>
          <p:nvPr/>
        </p:nvSpPr>
        <p:spPr>
          <a:xfrm rot="-555628">
            <a:off x="1151556" y="3592841"/>
            <a:ext cx="1539869" cy="318854"/>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Caveat"/>
                <a:ea typeface="Caveat"/>
                <a:cs typeface="Caveat"/>
                <a:sym typeface="Caveat"/>
              </a:rPr>
              <a:t>Progress Tracker</a:t>
            </a:r>
            <a:endParaRPr b="0" i="0" sz="1400" u="none" cap="none" strike="noStrike">
              <a:solidFill>
                <a:srgbClr val="434343"/>
              </a:solidFill>
              <a:latin typeface="Caveat"/>
              <a:ea typeface="Caveat"/>
              <a:cs typeface="Caveat"/>
              <a:sym typeface="Caveat"/>
            </a:endParaRPr>
          </a:p>
        </p:txBody>
      </p:sp>
      <p:cxnSp>
        <p:nvCxnSpPr>
          <p:cNvPr id="236" name="Google Shape;236;p27"/>
          <p:cNvCxnSpPr/>
          <p:nvPr/>
        </p:nvCxnSpPr>
        <p:spPr>
          <a:xfrm rot="-387421">
            <a:off x="1973414" y="3940623"/>
            <a:ext cx="178734" cy="2108163"/>
          </a:xfrm>
          <a:prstGeom prst="straightConnector1">
            <a:avLst/>
          </a:prstGeom>
          <a:noFill/>
          <a:ln cap="flat" cmpd="sng" w="9525">
            <a:solidFill>
              <a:schemeClr val="dk2"/>
            </a:solidFill>
            <a:prstDash val="solid"/>
            <a:round/>
            <a:headEnd len="sm" w="sm" type="none"/>
            <a:tailEnd len="sm" w="sm" type="none"/>
          </a:ln>
        </p:spPr>
      </p:cxnSp>
      <p:cxnSp>
        <p:nvCxnSpPr>
          <p:cNvPr id="237" name="Google Shape;237;p27"/>
          <p:cNvCxnSpPr/>
          <p:nvPr/>
        </p:nvCxnSpPr>
        <p:spPr>
          <a:xfrm flipH="1" rot="10244928">
            <a:off x="1158685" y="4155374"/>
            <a:ext cx="1860500" cy="22786"/>
          </a:xfrm>
          <a:prstGeom prst="straightConnector1">
            <a:avLst/>
          </a:prstGeom>
          <a:noFill/>
          <a:ln cap="flat" cmpd="sng" w="9525">
            <a:solidFill>
              <a:schemeClr val="dk2"/>
            </a:solidFill>
            <a:prstDash val="solid"/>
            <a:round/>
            <a:headEnd len="sm" w="sm" type="none"/>
            <a:tailEnd len="sm" w="sm" type="none"/>
          </a:ln>
        </p:spPr>
      </p:cxnSp>
      <p:sp>
        <p:nvSpPr>
          <p:cNvPr id="238" name="Google Shape;238;p27"/>
          <p:cNvSpPr txBox="1"/>
          <p:nvPr/>
        </p:nvSpPr>
        <p:spPr>
          <a:xfrm rot="-635673">
            <a:off x="1158438" y="3938320"/>
            <a:ext cx="546618" cy="29642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Caveat"/>
                <a:ea typeface="Caveat"/>
                <a:cs typeface="Caveat"/>
                <a:sym typeface="Caveat"/>
              </a:rPr>
              <a:t>Question</a:t>
            </a:r>
            <a:endParaRPr b="0" i="0" sz="1200" u="none" cap="none" strike="noStrike">
              <a:solidFill>
                <a:srgbClr val="434343"/>
              </a:solidFill>
              <a:latin typeface="Caveat"/>
              <a:ea typeface="Caveat"/>
              <a:cs typeface="Caveat"/>
              <a:sym typeface="Caveat"/>
            </a:endParaRPr>
          </a:p>
        </p:txBody>
      </p:sp>
      <p:sp>
        <p:nvSpPr>
          <p:cNvPr id="239" name="Google Shape;239;p27"/>
          <p:cNvSpPr txBox="1"/>
          <p:nvPr/>
        </p:nvSpPr>
        <p:spPr>
          <a:xfrm rot="-635693">
            <a:off x="1921985" y="3728770"/>
            <a:ext cx="980618" cy="29642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Caveat"/>
                <a:ea typeface="Caveat"/>
                <a:cs typeface="Caveat"/>
                <a:sym typeface="Caveat"/>
              </a:rPr>
              <a:t>What I figured out</a:t>
            </a:r>
            <a:endParaRPr b="0" i="0" sz="1200" u="none" cap="none" strike="noStrike">
              <a:solidFill>
                <a:srgbClr val="434343"/>
              </a:solidFill>
              <a:latin typeface="Caveat"/>
              <a:ea typeface="Caveat"/>
              <a:cs typeface="Caveat"/>
              <a:sym typeface="Caveat"/>
            </a:endParaRPr>
          </a:p>
        </p:txBody>
      </p:sp>
      <p:pic>
        <p:nvPicPr>
          <p:cNvPr descr="Assessment icon" id="240" name="Google Shape;240;p27"/>
          <p:cNvPicPr preferRelativeResize="0"/>
          <p:nvPr/>
        </p:nvPicPr>
        <p:blipFill rotWithShape="1">
          <a:blip r:embed="rId5">
            <a:alphaModFix/>
          </a:blip>
          <a:srcRect b="0" l="0" r="0" t="0"/>
          <a:stretch/>
        </p:blipFill>
        <p:spPr>
          <a:xfrm>
            <a:off x="8583038" y="37175"/>
            <a:ext cx="524988" cy="474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idx="2" type="body"/>
          </p:nvPr>
        </p:nvSpPr>
        <p:spPr>
          <a:xfrm>
            <a:off x="457200" y="1505425"/>
            <a:ext cx="8229600" cy="4951200"/>
          </a:xfrm>
          <a:prstGeom prst="rect">
            <a:avLst/>
          </a:prstGeom>
          <a:solidFill>
            <a:srgbClr val="FFFFFF"/>
          </a:solidFill>
          <a:ln cap="flat" cmpd="sng" w="9525">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00000"/>
              </a:lnSpc>
              <a:spcBef>
                <a:spcPts val="1000"/>
              </a:spcBef>
              <a:spcAft>
                <a:spcPts val="0"/>
              </a:spcAft>
              <a:buSzPts val="3600"/>
              <a:buNone/>
            </a:pPr>
            <a:r>
              <a:t/>
            </a:r>
            <a:endParaRPr sz="3000">
              <a:latin typeface="Cabin"/>
              <a:ea typeface="Cabin"/>
              <a:cs typeface="Cabin"/>
              <a:sym typeface="Cabin"/>
            </a:endParaRPr>
          </a:p>
          <a:p>
            <a:pPr indent="0" lvl="0" marL="0" rtl="0" algn="l">
              <a:lnSpc>
                <a:spcPct val="100000"/>
              </a:lnSpc>
              <a:spcBef>
                <a:spcPts val="1000"/>
              </a:spcBef>
              <a:spcAft>
                <a:spcPts val="1000"/>
              </a:spcAft>
              <a:buSzPts val="3600"/>
              <a:buNone/>
            </a:pPr>
            <a:r>
              <a:t/>
            </a:r>
            <a:endParaRPr/>
          </a:p>
        </p:txBody>
      </p:sp>
      <p:sp>
        <p:nvSpPr>
          <p:cNvPr id="246" name="Google Shape;246;p28"/>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P</a:t>
            </a:r>
            <a:endParaRPr/>
          </a:p>
        </p:txBody>
      </p:sp>
      <p:sp>
        <p:nvSpPr>
          <p:cNvPr id="247" name="Google Shape;247;p28"/>
          <p:cNvSpPr txBox="1"/>
          <p:nvPr>
            <p:ph idx="2" type="body"/>
          </p:nvPr>
        </p:nvSpPr>
        <p:spPr>
          <a:xfrm>
            <a:off x="2219750" y="2975150"/>
            <a:ext cx="5434200" cy="133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 sz="2400">
                <a:latin typeface="Cabin"/>
                <a:ea typeface="Cabin"/>
                <a:cs typeface="Cabin"/>
                <a:sym typeface="Cabin"/>
              </a:rPr>
              <a:t>Take a poll: </a:t>
            </a:r>
            <a:r>
              <a:rPr lang="en" sz="2400">
                <a:latin typeface="Cabin"/>
                <a:ea typeface="Cabin"/>
                <a:cs typeface="Cabin"/>
                <a:sym typeface="Cabin"/>
              </a:rPr>
              <a:t> </a:t>
            </a:r>
            <a:endParaRPr sz="2400">
              <a:latin typeface="Cabin"/>
              <a:ea typeface="Cabin"/>
              <a:cs typeface="Cabin"/>
              <a:sym typeface="Cabin"/>
            </a:endParaRPr>
          </a:p>
          <a:p>
            <a:pPr indent="0" lvl="0" marL="0" rtl="0" algn="l">
              <a:lnSpc>
                <a:spcPct val="100000"/>
              </a:lnSpc>
              <a:spcBef>
                <a:spcPts val="1600"/>
              </a:spcBef>
              <a:spcAft>
                <a:spcPts val="1600"/>
              </a:spcAft>
              <a:buSzPts val="3600"/>
              <a:buNone/>
            </a:pPr>
            <a:r>
              <a:rPr lang="en" sz="2400">
                <a:latin typeface="Cabin"/>
                <a:ea typeface="Cabin"/>
                <a:cs typeface="Cabin"/>
                <a:sym typeface="Cabin"/>
              </a:rPr>
              <a:t>Does the force from a collision always cause shape changes in the objects that collide, but sometimes we just can’t see or detect it? </a:t>
            </a:r>
            <a:endParaRPr sz="2400">
              <a:latin typeface="Cabin"/>
              <a:ea typeface="Cabin"/>
              <a:cs typeface="Cabin"/>
              <a:sym typeface="Cabin"/>
            </a:endParaRPr>
          </a:p>
        </p:txBody>
      </p:sp>
      <p:sp>
        <p:nvSpPr>
          <p:cNvPr id="248" name="Google Shape;248;p28"/>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Navigation</a:t>
            </a:r>
            <a:endParaRPr/>
          </a:p>
        </p:txBody>
      </p:sp>
      <p:pic>
        <p:nvPicPr>
          <p:cNvPr descr="With your class icon" id="249" name="Google Shape;249;p28"/>
          <p:cNvPicPr preferRelativeResize="0"/>
          <p:nvPr/>
        </p:nvPicPr>
        <p:blipFill rotWithShape="1">
          <a:blip r:embed="rId3">
            <a:alphaModFix/>
          </a:blip>
          <a:srcRect b="0" l="0" r="0" t="0"/>
          <a:stretch/>
        </p:blipFill>
        <p:spPr>
          <a:xfrm>
            <a:off x="883175" y="1907051"/>
            <a:ext cx="1160175" cy="1178125"/>
          </a:xfrm>
          <a:prstGeom prst="rect">
            <a:avLst/>
          </a:prstGeom>
          <a:noFill/>
          <a:ln>
            <a:noFill/>
          </a:ln>
        </p:spPr>
      </p:pic>
      <p:sp>
        <p:nvSpPr>
          <p:cNvPr id="250" name="Google Shape;250;p28"/>
          <p:cNvSpPr txBox="1"/>
          <p:nvPr/>
        </p:nvSpPr>
        <p:spPr>
          <a:xfrm>
            <a:off x="2219756" y="1830850"/>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Class</a:t>
            </a:r>
            <a:endParaRPr b="0" i="0" sz="3000" u="none" cap="none" strike="noStrike">
              <a:solidFill>
                <a:srgbClr val="9A2F3E"/>
              </a:solidFill>
              <a:latin typeface="Boogaloo"/>
              <a:ea typeface="Boogaloo"/>
              <a:cs typeface="Boogaloo"/>
              <a:sym typeface="Boogalo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idx="2" type="body"/>
          </p:nvPr>
        </p:nvSpPr>
        <p:spPr>
          <a:xfrm>
            <a:off x="457200" y="1572325"/>
            <a:ext cx="8229600" cy="4282200"/>
          </a:xfrm>
          <a:prstGeom prst="rect">
            <a:avLst/>
          </a:prstGeom>
          <a:solidFill>
            <a:srgbClr val="FFFFFF"/>
          </a:solidFill>
          <a:ln cap="flat" cmpd="sng" w="9525">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00000"/>
              </a:lnSpc>
              <a:spcBef>
                <a:spcPts val="1000"/>
              </a:spcBef>
              <a:spcAft>
                <a:spcPts val="0"/>
              </a:spcAft>
              <a:buSzPts val="3600"/>
              <a:buNone/>
            </a:pPr>
            <a:r>
              <a:t/>
            </a:r>
            <a:endParaRPr sz="3000">
              <a:latin typeface="Cabin"/>
              <a:ea typeface="Cabin"/>
              <a:cs typeface="Cabin"/>
              <a:sym typeface="Cabin"/>
            </a:endParaRPr>
          </a:p>
          <a:p>
            <a:pPr indent="0" lvl="0" marL="0" rtl="0" algn="l">
              <a:lnSpc>
                <a:spcPct val="100000"/>
              </a:lnSpc>
              <a:spcBef>
                <a:spcPts val="1000"/>
              </a:spcBef>
              <a:spcAft>
                <a:spcPts val="1000"/>
              </a:spcAft>
              <a:buSzPts val="3600"/>
              <a:buNone/>
            </a:pPr>
            <a:r>
              <a:t/>
            </a:r>
            <a:endParaRPr/>
          </a:p>
        </p:txBody>
      </p:sp>
      <p:sp>
        <p:nvSpPr>
          <p:cNvPr id="256" name="Google Shape;256;p29"/>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Q</a:t>
            </a:r>
            <a:endParaRPr/>
          </a:p>
        </p:txBody>
      </p:sp>
      <p:sp>
        <p:nvSpPr>
          <p:cNvPr id="257" name="Google Shape;257;p2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Brainstorm Materials to Test</a:t>
            </a:r>
            <a:endParaRPr/>
          </a:p>
        </p:txBody>
      </p:sp>
      <p:sp>
        <p:nvSpPr>
          <p:cNvPr id="258" name="Google Shape;258;p29"/>
          <p:cNvSpPr txBox="1"/>
          <p:nvPr>
            <p:ph idx="2" type="body"/>
          </p:nvPr>
        </p:nvSpPr>
        <p:spPr>
          <a:xfrm>
            <a:off x="1990825" y="3276600"/>
            <a:ext cx="5661000" cy="14928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Cabin"/>
              <a:buChar char="●"/>
            </a:pPr>
            <a:r>
              <a:rPr lang="en" sz="2400">
                <a:latin typeface="Cabin"/>
                <a:ea typeface="Cabin"/>
                <a:cs typeface="Cabin"/>
                <a:sym typeface="Cabin"/>
              </a:rPr>
              <a:t>Brainstorm some types of objects or materials that you know of that are very rigid that could be useful to test in order to investigate our new question.</a:t>
            </a:r>
            <a:endParaRPr sz="2400">
              <a:latin typeface="Cabin"/>
              <a:ea typeface="Cabin"/>
              <a:cs typeface="Cabin"/>
              <a:sym typeface="Cabin"/>
            </a:endParaRPr>
          </a:p>
        </p:txBody>
      </p:sp>
      <p:pic>
        <p:nvPicPr>
          <p:cNvPr descr="In your notebook icon" id="259" name="Google Shape;259;p29"/>
          <p:cNvPicPr preferRelativeResize="0"/>
          <p:nvPr/>
        </p:nvPicPr>
        <p:blipFill rotWithShape="1">
          <a:blip r:embed="rId3">
            <a:alphaModFix/>
          </a:blip>
          <a:srcRect b="106" l="0" r="0" t="99"/>
          <a:stretch/>
        </p:blipFill>
        <p:spPr>
          <a:xfrm>
            <a:off x="857028" y="1880800"/>
            <a:ext cx="1048100" cy="1159625"/>
          </a:xfrm>
          <a:prstGeom prst="rect">
            <a:avLst/>
          </a:prstGeom>
          <a:noFill/>
          <a:ln>
            <a:noFill/>
          </a:ln>
        </p:spPr>
      </p:pic>
      <p:sp>
        <p:nvSpPr>
          <p:cNvPr id="260" name="Google Shape;260;p29"/>
          <p:cNvSpPr txBox="1"/>
          <p:nvPr/>
        </p:nvSpPr>
        <p:spPr>
          <a:xfrm>
            <a:off x="2141356" y="1995225"/>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In Your Notebook</a:t>
            </a:r>
            <a:endParaRPr b="0" i="0" sz="3000" u="none" cap="none" strike="noStrike">
              <a:solidFill>
                <a:srgbClr val="9A2F3E"/>
              </a:solidFill>
              <a:latin typeface="Boogaloo"/>
              <a:ea typeface="Boogaloo"/>
              <a:cs typeface="Boogaloo"/>
              <a:sym typeface="Boogalo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2"/>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A.75</a:t>
            </a:r>
            <a:endParaRPr/>
          </a:p>
        </p:txBody>
      </p:sp>
      <p:sp>
        <p:nvSpPr>
          <p:cNvPr id="64" name="Google Shape;64;p12"/>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Roles</a:t>
            </a:r>
            <a:endParaRPr/>
          </a:p>
        </p:txBody>
      </p:sp>
      <p:sp>
        <p:nvSpPr>
          <p:cNvPr id="65" name="Google Shape;65;p12"/>
          <p:cNvSpPr/>
          <p:nvPr/>
        </p:nvSpPr>
        <p:spPr>
          <a:xfrm>
            <a:off x="457200" y="1302650"/>
            <a:ext cx="8229600" cy="38532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2"/>
          <p:cNvSpPr txBox="1"/>
          <p:nvPr/>
        </p:nvSpPr>
        <p:spPr>
          <a:xfrm>
            <a:off x="542524" y="1371450"/>
            <a:ext cx="3855300" cy="339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0"/>
              </a:spcBef>
              <a:spcAft>
                <a:spcPts val="0"/>
              </a:spcAft>
              <a:buNone/>
            </a:pPr>
            <a:r>
              <a:rPr lang="en" sz="3000">
                <a:solidFill>
                  <a:srgbClr val="9A2F3E"/>
                </a:solidFill>
                <a:latin typeface="Boogaloo"/>
                <a:ea typeface="Boogaloo"/>
                <a:cs typeface="Boogaloo"/>
                <a:sym typeface="Boogaloo"/>
              </a:rPr>
              <a:t>Materials Master</a:t>
            </a:r>
            <a:endParaRPr sz="3000">
              <a:solidFill>
                <a:srgbClr val="9A2F3E"/>
              </a:solidFill>
              <a:latin typeface="Boogaloo"/>
              <a:ea typeface="Boogaloo"/>
              <a:cs typeface="Boogaloo"/>
              <a:sym typeface="Boogaloo"/>
            </a:endParaRPr>
          </a:p>
          <a:p>
            <a:pPr indent="-419100" lvl="0" marL="457200" marR="0" rtl="0" algn="l">
              <a:lnSpc>
                <a:spcPct val="100000"/>
              </a:lnSpc>
              <a:spcBef>
                <a:spcPts val="1000"/>
              </a:spcBef>
              <a:spcAft>
                <a:spcPts val="0"/>
              </a:spcAft>
              <a:buClr>
                <a:srgbClr val="9A2F3E"/>
              </a:buClr>
              <a:buSzPts val="3000"/>
              <a:buFont typeface="Boogaloo"/>
              <a:buChar char="●"/>
            </a:pPr>
            <a:r>
              <a:rPr lang="en" sz="3000">
                <a:solidFill>
                  <a:srgbClr val="9A2F3E"/>
                </a:solidFill>
                <a:latin typeface="Boogaloo"/>
                <a:ea typeface="Boogaloo"/>
                <a:cs typeface="Boogaloo"/>
                <a:sym typeface="Boogaloo"/>
              </a:rPr>
              <a:t>Responsible for getting and </a:t>
            </a:r>
            <a:r>
              <a:rPr lang="en" sz="3000">
                <a:solidFill>
                  <a:srgbClr val="9A2F3E"/>
                </a:solidFill>
                <a:latin typeface="Boogaloo"/>
                <a:ea typeface="Boogaloo"/>
                <a:cs typeface="Boogaloo"/>
                <a:sym typeface="Boogaloo"/>
              </a:rPr>
              <a:t>putting back materials</a:t>
            </a:r>
            <a:endParaRPr sz="3000">
              <a:solidFill>
                <a:srgbClr val="9A2F3E"/>
              </a:solidFill>
              <a:latin typeface="Boogaloo"/>
              <a:ea typeface="Boogaloo"/>
              <a:cs typeface="Boogaloo"/>
              <a:sym typeface="Boogaloo"/>
            </a:endParaRPr>
          </a:p>
          <a:p>
            <a:pPr indent="0" lvl="0" marL="457200" rtl="0" algn="l">
              <a:spcBef>
                <a:spcPts val="1000"/>
              </a:spcBef>
              <a:spcAft>
                <a:spcPts val="0"/>
              </a:spcAft>
              <a:buNone/>
            </a:pPr>
            <a:r>
              <a:t/>
            </a:r>
            <a:endParaRPr sz="3000">
              <a:solidFill>
                <a:srgbClr val="9A2F3E"/>
              </a:solidFill>
              <a:latin typeface="Boogaloo"/>
              <a:ea typeface="Boogaloo"/>
              <a:cs typeface="Boogaloo"/>
              <a:sym typeface="Boogaloo"/>
            </a:endParaRPr>
          </a:p>
        </p:txBody>
      </p:sp>
      <p:sp>
        <p:nvSpPr>
          <p:cNvPr id="67" name="Google Shape;67;p12"/>
          <p:cNvSpPr txBox="1"/>
          <p:nvPr/>
        </p:nvSpPr>
        <p:spPr>
          <a:xfrm>
            <a:off x="4732700" y="1403575"/>
            <a:ext cx="3954000" cy="339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9A2F3E"/>
                </a:solidFill>
                <a:latin typeface="Boogaloo"/>
                <a:ea typeface="Boogaloo"/>
                <a:cs typeface="Boogaloo"/>
                <a:sym typeface="Boogaloo"/>
              </a:rPr>
              <a:t>Writer</a:t>
            </a:r>
            <a:endParaRPr b="0" i="0" sz="3000" u="none" cap="none" strike="noStrike">
              <a:solidFill>
                <a:srgbClr val="9A2F3E"/>
              </a:solidFill>
              <a:latin typeface="Boogaloo"/>
              <a:ea typeface="Boogaloo"/>
              <a:cs typeface="Boogaloo"/>
              <a:sym typeface="Boogaloo"/>
            </a:endParaRPr>
          </a:p>
          <a:p>
            <a:pPr indent="-381000" lvl="0" marL="457200" rtl="0" algn="l">
              <a:spcBef>
                <a:spcPts val="100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In charge of writing down initial </a:t>
            </a:r>
            <a:r>
              <a:rPr lang="en" sz="2400">
                <a:solidFill>
                  <a:srgbClr val="9A2F3E"/>
                </a:solidFill>
                <a:latin typeface="Cabin Condensed"/>
                <a:ea typeface="Cabin Condensed"/>
                <a:cs typeface="Cabin Condensed"/>
                <a:sym typeface="Cabin Condensed"/>
              </a:rPr>
              <a:t>observations, questions, challenges</a:t>
            </a:r>
            <a:endParaRPr sz="2400">
              <a:solidFill>
                <a:srgbClr val="9A2F3E"/>
              </a:solidFill>
              <a:latin typeface="Cabin Condensed"/>
              <a:ea typeface="Cabin Condensed"/>
              <a:cs typeface="Cabin Condensed"/>
              <a:sym typeface="Cabin Condensed"/>
            </a:endParaRPr>
          </a:p>
          <a:p>
            <a:pPr indent="-381000" lvl="0" marL="457200" rtl="0" algn="l">
              <a:spcBef>
                <a:spcPts val="100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Must share with the rest of class</a:t>
            </a:r>
            <a:endParaRPr sz="2400">
              <a:solidFill>
                <a:srgbClr val="9A2F3E"/>
              </a:solidFill>
              <a:latin typeface="Cabin Condensed"/>
              <a:ea typeface="Cabin Condensed"/>
              <a:cs typeface="Cabin Condensed"/>
              <a:sym typeface="Cabin Condensed"/>
            </a:endParaRPr>
          </a:p>
          <a:p>
            <a:pPr indent="0" lvl="0" marL="0" rtl="0" algn="l">
              <a:spcBef>
                <a:spcPts val="1000"/>
              </a:spcBef>
              <a:spcAft>
                <a:spcPts val="0"/>
              </a:spcAft>
              <a:buNone/>
            </a:pPr>
            <a:r>
              <a:rPr lang="en" sz="3000">
                <a:solidFill>
                  <a:srgbClr val="9A2F3E"/>
                </a:solidFill>
                <a:latin typeface="Boogaloo"/>
                <a:ea typeface="Boogaloo"/>
                <a:cs typeface="Boogaloo"/>
                <a:sym typeface="Boogaloo"/>
              </a:rPr>
              <a:t>Observer</a:t>
            </a:r>
            <a:endParaRPr sz="3000">
              <a:solidFill>
                <a:srgbClr val="9A2F3E"/>
              </a:solidFill>
              <a:latin typeface="Boogaloo"/>
              <a:ea typeface="Boogaloo"/>
              <a:cs typeface="Boogaloo"/>
              <a:sym typeface="Boogaloo"/>
            </a:endParaRPr>
          </a:p>
          <a:p>
            <a:pPr indent="-419100" lvl="0" marL="457200" rtl="0" algn="l">
              <a:spcBef>
                <a:spcPts val="1000"/>
              </a:spcBef>
              <a:spcAft>
                <a:spcPts val="0"/>
              </a:spcAft>
              <a:buClr>
                <a:srgbClr val="9A2F3E"/>
              </a:buClr>
              <a:buSzPts val="3000"/>
              <a:buFont typeface="Boogaloo"/>
              <a:buChar char="●"/>
            </a:pPr>
            <a:r>
              <a:rPr lang="en" sz="2400">
                <a:solidFill>
                  <a:srgbClr val="9A2F3E"/>
                </a:solidFill>
                <a:latin typeface="Cabin Condensed"/>
                <a:ea typeface="Cabin Condensed"/>
                <a:cs typeface="Cabin Condensed"/>
                <a:sym typeface="Cabin Condensed"/>
              </a:rPr>
              <a:t>Coordinates with the writer to gather data</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A.5</a:t>
            </a:r>
            <a:endParaRPr/>
          </a:p>
        </p:txBody>
      </p:sp>
      <p:sp>
        <p:nvSpPr>
          <p:cNvPr id="73" name="Google Shape;73;p13"/>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Investigation Guidelines</a:t>
            </a:r>
            <a:endParaRPr/>
          </a:p>
        </p:txBody>
      </p:sp>
      <p:sp>
        <p:nvSpPr>
          <p:cNvPr id="74" name="Google Shape;74;p13"/>
          <p:cNvSpPr/>
          <p:nvPr/>
        </p:nvSpPr>
        <p:spPr>
          <a:xfrm>
            <a:off x="457200" y="1302650"/>
            <a:ext cx="8229600" cy="38532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3"/>
          <p:cNvSpPr txBox="1"/>
          <p:nvPr/>
        </p:nvSpPr>
        <p:spPr>
          <a:xfrm>
            <a:off x="551500" y="1371450"/>
            <a:ext cx="3855300" cy="339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9A2F3E"/>
                </a:solidFill>
                <a:latin typeface="Boogaloo"/>
                <a:ea typeface="Boogaloo"/>
                <a:cs typeface="Boogaloo"/>
                <a:sym typeface="Boogaloo"/>
              </a:rPr>
              <a:t>DO</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Droppers should wear safety goggles</a:t>
            </a:r>
            <a:endParaRPr sz="2400">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1" lang="en" sz="2400" u="sng">
                <a:solidFill>
                  <a:srgbClr val="9A2F3E"/>
                </a:solidFill>
                <a:latin typeface="Cabin Condensed"/>
                <a:ea typeface="Cabin Condensed"/>
                <a:cs typeface="Cabin Condensed"/>
                <a:sym typeface="Cabin Condensed"/>
              </a:rPr>
              <a:t>YOUR</a:t>
            </a:r>
            <a:r>
              <a:rPr lang="en" sz="2400">
                <a:solidFill>
                  <a:srgbClr val="9A2F3E"/>
                </a:solidFill>
                <a:latin typeface="Cabin Condensed"/>
                <a:ea typeface="Cabin Condensed"/>
                <a:cs typeface="Cabin Condensed"/>
                <a:sym typeface="Cabin Condensed"/>
              </a:rPr>
              <a:t> assigned role</a:t>
            </a:r>
            <a:endParaRPr sz="2400">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Drop objects </a:t>
            </a:r>
            <a:r>
              <a:rPr b="1" lang="en" sz="2400">
                <a:solidFill>
                  <a:srgbClr val="9A2F3E"/>
                </a:solidFill>
                <a:latin typeface="Cabin Condensed"/>
                <a:ea typeface="Cabin Condensed"/>
                <a:cs typeface="Cabin Condensed"/>
                <a:sym typeface="Cabin Condensed"/>
              </a:rPr>
              <a:t>no higher</a:t>
            </a:r>
            <a:r>
              <a:rPr lang="en" sz="2400">
                <a:solidFill>
                  <a:srgbClr val="9A2F3E"/>
                </a:solidFill>
                <a:latin typeface="Cabin Condensed"/>
                <a:ea typeface="Cabin Condensed"/>
                <a:cs typeface="Cabin Condensed"/>
                <a:sym typeface="Cabin Condensed"/>
              </a:rPr>
              <a:t> than shoulder height and about an arms length away</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sp>
        <p:nvSpPr>
          <p:cNvPr id="76" name="Google Shape;76;p13"/>
          <p:cNvSpPr txBox="1"/>
          <p:nvPr/>
        </p:nvSpPr>
        <p:spPr>
          <a:xfrm>
            <a:off x="4732700" y="1403575"/>
            <a:ext cx="3954000" cy="339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9A2F3E"/>
                </a:solidFill>
                <a:latin typeface="Boogaloo"/>
                <a:ea typeface="Boogaloo"/>
                <a:cs typeface="Boogaloo"/>
                <a:sym typeface="Boogaloo"/>
              </a:rPr>
              <a:t>DO NOT</a:t>
            </a:r>
            <a:endParaRPr b="0" i="0" sz="3000" u="none" cap="none" strike="noStrike">
              <a:solidFill>
                <a:srgbClr val="9A2F3E"/>
              </a:solidFill>
              <a:latin typeface="Boogaloo"/>
              <a:ea typeface="Boogaloo"/>
              <a:cs typeface="Boogaloo"/>
              <a:sym typeface="Boogaloo"/>
            </a:endParaRPr>
          </a:p>
          <a:p>
            <a:pPr indent="-381000" lvl="0" marL="457200" rtl="0" algn="l">
              <a:spcBef>
                <a:spcPts val="100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Wear no eye protection</a:t>
            </a:r>
            <a:endParaRPr sz="2400">
              <a:solidFill>
                <a:srgbClr val="9A2F3E"/>
              </a:solidFill>
              <a:latin typeface="Cabin Condensed"/>
              <a:ea typeface="Cabin Condensed"/>
              <a:cs typeface="Cabin Condensed"/>
              <a:sym typeface="Cabin Condensed"/>
            </a:endParaRPr>
          </a:p>
          <a:p>
            <a:pPr indent="-381000" lvl="0" marL="457200" rtl="0" algn="l">
              <a:spcBef>
                <a:spcPts val="100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Do whatever you want</a:t>
            </a:r>
            <a:endParaRPr sz="2400">
              <a:solidFill>
                <a:srgbClr val="9A2F3E"/>
              </a:solidFill>
              <a:latin typeface="Cabin Condensed"/>
              <a:ea typeface="Cabin Condensed"/>
              <a:cs typeface="Cabin Condensed"/>
              <a:sym typeface="Cabin Condensed"/>
            </a:endParaRPr>
          </a:p>
          <a:p>
            <a:pPr indent="-381000" lvl="0" marL="457200" rtl="0" algn="l">
              <a:spcBef>
                <a:spcPts val="1000"/>
              </a:spcBef>
              <a:spcAft>
                <a:spcPts val="0"/>
              </a:spcAft>
              <a:buClr>
                <a:srgbClr val="9A2F3E"/>
              </a:buClr>
              <a:buSzPts val="2400"/>
              <a:buFont typeface="Cabin Condensed"/>
              <a:buChar char="●"/>
            </a:pPr>
            <a:r>
              <a:rPr lang="en" sz="2400">
                <a:solidFill>
                  <a:srgbClr val="9A2F3E"/>
                </a:solidFill>
                <a:latin typeface="Cabin Condensed"/>
                <a:ea typeface="Cabin Condensed"/>
                <a:cs typeface="Cabin Condensed"/>
                <a:sym typeface="Cabin Condensed"/>
              </a:rPr>
              <a:t>And most importantly, </a:t>
            </a:r>
            <a:r>
              <a:rPr b="1" lang="en" sz="2400" u="sng">
                <a:solidFill>
                  <a:srgbClr val="9A2F3E"/>
                </a:solidFill>
                <a:latin typeface="Cabin Condensed"/>
                <a:ea typeface="Cabin Condensed"/>
                <a:cs typeface="Cabin Condensed"/>
                <a:sym typeface="Cabin Condensed"/>
              </a:rPr>
              <a:t>DO NOT THROW OBJECTS ACROSS THE ROOM</a:t>
            </a:r>
            <a:endParaRPr b="1" sz="2400" u="sng">
              <a:solidFill>
                <a:srgbClr val="9A2F3E"/>
              </a:solidFill>
              <a:latin typeface="Cabin Condensed"/>
              <a:ea typeface="Cabin Condensed"/>
              <a:cs typeface="Cabin Condensed"/>
              <a:sym typeface="Cabin Condensed"/>
            </a:endParaRPr>
          </a:p>
          <a:p>
            <a:pPr indent="0" lvl="0" marL="457200" rtl="0" algn="l">
              <a:spcBef>
                <a:spcPts val="1000"/>
              </a:spcBef>
              <a:spcAft>
                <a:spcPts val="0"/>
              </a:spcAft>
              <a:buClr>
                <a:srgbClr val="000000"/>
              </a:buClr>
              <a:buSzPts val="2400"/>
              <a:buFont typeface="Arial"/>
              <a:buNone/>
            </a:pPr>
            <a:r>
              <a:t/>
            </a:r>
            <a:endParaRPr sz="2400">
              <a:solidFill>
                <a:srgbClr val="9A2F3E"/>
              </a:solidFill>
              <a:latin typeface="Cabin Condensed"/>
              <a:ea typeface="Cabin Condensed"/>
              <a:cs typeface="Cabin Condensed"/>
              <a:sym typeface="Cabin Condensed"/>
            </a:endParaRPr>
          </a:p>
          <a:p>
            <a:pPr indent="0" lvl="0" marL="0" marR="0" rtl="0" algn="l">
              <a:lnSpc>
                <a:spcPct val="100000"/>
              </a:lnSpc>
              <a:spcBef>
                <a:spcPts val="1000"/>
              </a:spcBef>
              <a:spcAft>
                <a:spcPts val="0"/>
              </a:spcAft>
              <a:buClr>
                <a:srgbClr val="000000"/>
              </a:buClr>
              <a:buSzPts val="2400"/>
              <a:buFont typeface="Arial"/>
              <a:buNone/>
            </a:pPr>
            <a:r>
              <a:t/>
            </a:r>
            <a:endParaRPr sz="2400">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0"/>
              </a:spcAft>
              <a:buClr>
                <a:srgbClr val="000000"/>
              </a:buClr>
              <a:buSzPts val="2400"/>
              <a:buFont typeface="Arial"/>
              <a:buNone/>
            </a:pPr>
            <a:r>
              <a:t/>
            </a:r>
            <a:endParaRPr b="0" i="0" sz="2400" u="none" cap="none" strike="noStrike">
              <a:solidFill>
                <a:srgbClr val="9A2F3E"/>
              </a:solidFill>
              <a:latin typeface="Cabin Condensed"/>
              <a:ea typeface="Cabin Condensed"/>
              <a:cs typeface="Cabin Condensed"/>
              <a:sym typeface="Cabin Condensed"/>
            </a:endParaRPr>
          </a:p>
        </p:txBody>
      </p:sp>
      <p:sp>
        <p:nvSpPr>
          <p:cNvPr id="77" name="Google Shape;77;p13"/>
          <p:cNvSpPr/>
          <p:nvPr/>
        </p:nvSpPr>
        <p:spPr>
          <a:xfrm>
            <a:off x="5058625" y="5275875"/>
            <a:ext cx="3588900" cy="1432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oogaloo"/>
              <a:ea typeface="Boogaloo"/>
              <a:cs typeface="Boogaloo"/>
              <a:sym typeface="Boogaloo"/>
            </a:endParaRPr>
          </a:p>
        </p:txBody>
      </p:sp>
      <p:sp>
        <p:nvSpPr>
          <p:cNvPr id="78" name="Google Shape;78;p13"/>
          <p:cNvSpPr txBox="1"/>
          <p:nvPr/>
        </p:nvSpPr>
        <p:spPr>
          <a:xfrm>
            <a:off x="5126525" y="5303075"/>
            <a:ext cx="3521100" cy="1364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1000"/>
              </a:spcBef>
              <a:spcAft>
                <a:spcPts val="0"/>
              </a:spcAft>
              <a:buNone/>
            </a:pPr>
            <a:r>
              <a:rPr lang="en" u="sng">
                <a:solidFill>
                  <a:srgbClr val="9A2F3E"/>
                </a:solidFill>
                <a:latin typeface="Boogaloo"/>
                <a:ea typeface="Boogaloo"/>
                <a:cs typeface="Boogaloo"/>
                <a:sym typeface="Boogaloo"/>
              </a:rPr>
              <a:t>Consequences</a:t>
            </a:r>
            <a:endParaRPr u="sng">
              <a:solidFill>
                <a:srgbClr val="9A2F3E"/>
              </a:solidFill>
              <a:latin typeface="Boogaloo"/>
              <a:ea typeface="Boogaloo"/>
              <a:cs typeface="Boogaloo"/>
              <a:sym typeface="Boogaloo"/>
            </a:endParaRPr>
          </a:p>
          <a:p>
            <a:pPr indent="0" lvl="0" marL="0" marR="0" rtl="0" algn="l">
              <a:lnSpc>
                <a:spcPct val="100000"/>
              </a:lnSpc>
              <a:spcBef>
                <a:spcPts val="1000"/>
              </a:spcBef>
              <a:spcAft>
                <a:spcPts val="0"/>
              </a:spcAft>
              <a:buNone/>
            </a:pPr>
            <a:r>
              <a:rPr lang="en" sz="1200">
                <a:solidFill>
                  <a:srgbClr val="9A2F3E"/>
                </a:solidFill>
                <a:latin typeface="Boogaloo"/>
                <a:ea typeface="Boogaloo"/>
                <a:cs typeface="Boogaloo"/>
                <a:sym typeface="Boogaloo"/>
              </a:rPr>
              <a:t>Including, but not limited to:</a:t>
            </a:r>
            <a:endParaRPr sz="1200">
              <a:solidFill>
                <a:srgbClr val="9A2F3E"/>
              </a:solidFill>
              <a:latin typeface="Boogaloo"/>
              <a:ea typeface="Boogaloo"/>
              <a:cs typeface="Boogaloo"/>
              <a:sym typeface="Boogaloo"/>
            </a:endParaRPr>
          </a:p>
          <a:p>
            <a:pPr indent="-190500" lvl="0" marL="342900" marR="0" rtl="0" algn="l">
              <a:lnSpc>
                <a:spcPct val="100000"/>
              </a:lnSpc>
              <a:spcBef>
                <a:spcPts val="1000"/>
              </a:spcBef>
              <a:spcAft>
                <a:spcPts val="0"/>
              </a:spcAft>
              <a:buClr>
                <a:srgbClr val="9A2F3E"/>
              </a:buClr>
              <a:buSzPts val="1200"/>
              <a:buFont typeface="Boogaloo"/>
              <a:buChar char="●"/>
            </a:pPr>
            <a:r>
              <a:rPr lang="en" sz="1200">
                <a:solidFill>
                  <a:srgbClr val="9A2F3E"/>
                </a:solidFill>
                <a:latin typeface="Boogaloo"/>
                <a:ea typeface="Boogaloo"/>
                <a:cs typeface="Boogaloo"/>
                <a:sym typeface="Boogaloo"/>
              </a:rPr>
              <a:t>Detention</a:t>
            </a:r>
            <a:endParaRPr sz="1200">
              <a:solidFill>
                <a:srgbClr val="9A2F3E"/>
              </a:solidFill>
              <a:latin typeface="Boogaloo"/>
              <a:ea typeface="Boogaloo"/>
              <a:cs typeface="Boogaloo"/>
              <a:sym typeface="Boogaloo"/>
            </a:endParaRPr>
          </a:p>
          <a:p>
            <a:pPr indent="-190500" lvl="0" marL="342900" marR="0" rtl="0" algn="l">
              <a:lnSpc>
                <a:spcPct val="100000"/>
              </a:lnSpc>
              <a:spcBef>
                <a:spcPts val="0"/>
              </a:spcBef>
              <a:spcAft>
                <a:spcPts val="0"/>
              </a:spcAft>
              <a:buClr>
                <a:srgbClr val="9A2F3E"/>
              </a:buClr>
              <a:buSzPts val="1200"/>
              <a:buFont typeface="Boogaloo"/>
              <a:buChar char="●"/>
            </a:pPr>
            <a:r>
              <a:rPr lang="en" sz="1200">
                <a:solidFill>
                  <a:srgbClr val="9A2F3E"/>
                </a:solidFill>
                <a:latin typeface="Boogaloo"/>
                <a:ea typeface="Boogaloo"/>
                <a:cs typeface="Boogaloo"/>
                <a:sym typeface="Boogaloo"/>
              </a:rPr>
              <a:t>Kicked out</a:t>
            </a:r>
            <a:endParaRPr sz="1200">
              <a:solidFill>
                <a:srgbClr val="9A2F3E"/>
              </a:solidFill>
              <a:latin typeface="Boogaloo"/>
              <a:ea typeface="Boogaloo"/>
              <a:cs typeface="Boogaloo"/>
              <a:sym typeface="Boogaloo"/>
            </a:endParaRPr>
          </a:p>
          <a:p>
            <a:pPr indent="-190500" lvl="0" marL="342900" marR="0" rtl="0" algn="l">
              <a:lnSpc>
                <a:spcPct val="100000"/>
              </a:lnSpc>
              <a:spcBef>
                <a:spcPts val="0"/>
              </a:spcBef>
              <a:spcAft>
                <a:spcPts val="0"/>
              </a:spcAft>
              <a:buClr>
                <a:srgbClr val="9A2F3E"/>
              </a:buClr>
              <a:buSzPts val="1200"/>
              <a:buFont typeface="Boogaloo"/>
              <a:buChar char="●"/>
            </a:pPr>
            <a:r>
              <a:rPr lang="en" sz="1200">
                <a:solidFill>
                  <a:srgbClr val="9A2F3E"/>
                </a:solidFill>
                <a:latin typeface="Boogaloo"/>
                <a:ea typeface="Boogaloo"/>
                <a:cs typeface="Boogaloo"/>
                <a:sym typeface="Boogaloo"/>
              </a:rPr>
              <a:t>Call home</a:t>
            </a:r>
            <a:endParaRPr sz="1200">
              <a:solidFill>
                <a:srgbClr val="9A2F3E"/>
              </a:solidFill>
              <a:latin typeface="Boogaloo"/>
              <a:ea typeface="Boogaloo"/>
              <a:cs typeface="Boogaloo"/>
              <a:sym typeface="Boogaloo"/>
            </a:endParaRPr>
          </a:p>
        </p:txBody>
      </p:sp>
      <p:pic>
        <p:nvPicPr>
          <p:cNvPr descr="a yellow smiley face with a sad face on a black background (Provided by Tenor)" id="79" name="Google Shape;79;p13"/>
          <p:cNvPicPr preferRelativeResize="0"/>
          <p:nvPr/>
        </p:nvPicPr>
        <p:blipFill>
          <a:blip r:embed="rId3">
            <a:alphaModFix/>
          </a:blip>
          <a:stretch>
            <a:fillRect/>
          </a:stretch>
        </p:blipFill>
        <p:spPr>
          <a:xfrm>
            <a:off x="6283475" y="1363900"/>
            <a:ext cx="567925" cy="685800"/>
          </a:xfrm>
          <a:prstGeom prst="rect">
            <a:avLst/>
          </a:prstGeom>
          <a:noFill/>
          <a:ln>
            <a:noFill/>
          </a:ln>
        </p:spPr>
      </p:pic>
      <p:pic>
        <p:nvPicPr>
          <p:cNvPr descr="a man with a beard and mustache is smiling and wishing merry new year . (Provided by Tenor)" id="80" name="Google Shape;80;p13"/>
          <p:cNvPicPr preferRelativeResize="0"/>
          <p:nvPr/>
        </p:nvPicPr>
        <p:blipFill>
          <a:blip r:embed="rId4">
            <a:alphaModFix/>
          </a:blip>
          <a:stretch>
            <a:fillRect/>
          </a:stretch>
        </p:blipFill>
        <p:spPr>
          <a:xfrm>
            <a:off x="1717800" y="1363900"/>
            <a:ext cx="627600" cy="627600"/>
          </a:xfrm>
          <a:prstGeom prst="rect">
            <a:avLst/>
          </a:prstGeom>
          <a:noFill/>
          <a:ln>
            <a:noFill/>
          </a:ln>
        </p:spPr>
      </p:pic>
      <p:pic>
        <p:nvPicPr>
          <p:cNvPr descr="a close up of a brown and white dog with a blue collar . (Provided by Tenor)" id="81" name="Google Shape;81;p13"/>
          <p:cNvPicPr preferRelativeResize="0"/>
          <p:nvPr/>
        </p:nvPicPr>
        <p:blipFill>
          <a:blip r:embed="rId5">
            <a:alphaModFix/>
          </a:blip>
          <a:stretch>
            <a:fillRect/>
          </a:stretch>
        </p:blipFill>
        <p:spPr>
          <a:xfrm>
            <a:off x="1733800" y="4477502"/>
            <a:ext cx="595600" cy="579350"/>
          </a:xfrm>
          <a:prstGeom prst="rect">
            <a:avLst/>
          </a:prstGeom>
          <a:noFill/>
          <a:ln>
            <a:noFill/>
          </a:ln>
        </p:spPr>
      </p:pic>
      <p:pic>
        <p:nvPicPr>
          <p:cNvPr descr="a close up of a dog 's face with its eyes closed and looking at the camera . (Provided by Tenor)" id="82" name="Google Shape;82;p13"/>
          <p:cNvPicPr preferRelativeResize="0"/>
          <p:nvPr/>
        </p:nvPicPr>
        <p:blipFill>
          <a:blip r:embed="rId6">
            <a:alphaModFix/>
          </a:blip>
          <a:stretch>
            <a:fillRect/>
          </a:stretch>
        </p:blipFill>
        <p:spPr>
          <a:xfrm>
            <a:off x="6168409" y="4302050"/>
            <a:ext cx="798066" cy="685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p:nvPr/>
        </p:nvSpPr>
        <p:spPr>
          <a:xfrm>
            <a:off x="457200" y="1553750"/>
            <a:ext cx="8229600" cy="2273700"/>
          </a:xfrm>
          <a:prstGeom prst="rect">
            <a:avLst/>
          </a:prstGeom>
          <a:solidFill>
            <a:srgbClr val="F5EDEF"/>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B</a:t>
            </a:r>
            <a:endParaRPr/>
          </a:p>
        </p:txBody>
      </p:sp>
      <p:sp>
        <p:nvSpPr>
          <p:cNvPr id="89" name="Google Shape;89;p14"/>
          <p:cNvSpPr txBox="1"/>
          <p:nvPr>
            <p:ph idx="2" type="body"/>
          </p:nvPr>
        </p:nvSpPr>
        <p:spPr>
          <a:xfrm>
            <a:off x="701050" y="2457550"/>
            <a:ext cx="5068800" cy="12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3600"/>
              <a:buNone/>
            </a:pPr>
            <a:r>
              <a:rPr lang="en" sz="2400">
                <a:latin typeface="Cabin"/>
                <a:ea typeface="Cabin"/>
                <a:cs typeface="Cabin"/>
                <a:sym typeface="Cabin"/>
              </a:rPr>
              <a:t>Follow your teacher’s directions to make observations while you drop things and break stuff.</a:t>
            </a:r>
            <a:endParaRPr sz="2400">
              <a:latin typeface="Cabin"/>
              <a:ea typeface="Cabin"/>
              <a:cs typeface="Cabin"/>
              <a:sym typeface="Cabin"/>
            </a:endParaRPr>
          </a:p>
        </p:txBody>
      </p:sp>
      <p:sp>
        <p:nvSpPr>
          <p:cNvPr id="90" name="Google Shape;90;p14"/>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Investigate Dropping and Breaking</a:t>
            </a:r>
            <a:endParaRPr/>
          </a:p>
        </p:txBody>
      </p:sp>
      <p:sp>
        <p:nvSpPr>
          <p:cNvPr id="91" name="Google Shape;91;p14"/>
          <p:cNvSpPr txBox="1"/>
          <p:nvPr/>
        </p:nvSpPr>
        <p:spPr>
          <a:xfrm>
            <a:off x="1738425" y="4099375"/>
            <a:ext cx="3390300" cy="2550000"/>
          </a:xfrm>
          <a:prstGeom prst="rect">
            <a:avLst/>
          </a:prstGeom>
          <a:noFill/>
          <a:ln>
            <a:noFill/>
          </a:ln>
        </p:spPr>
        <p:txBody>
          <a:bodyPr anchorCtr="0" anchor="t" bIns="0" lIns="0" spcFirstLastPara="1" rIns="0" wrap="square" tIns="0">
            <a:noAutofit/>
          </a:bodyPr>
          <a:lstStyle/>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Record observations in your science notebook. </a:t>
            </a:r>
            <a:endParaRPr b="0" i="0" sz="2400" u="none" cap="none" strike="noStrike">
              <a:solidFill>
                <a:srgbClr val="9A2F3E"/>
              </a:solidFill>
              <a:latin typeface="Cabin Condensed"/>
              <a:ea typeface="Cabin Condensed"/>
              <a:cs typeface="Cabin Condensed"/>
              <a:sym typeface="Cabin Condensed"/>
            </a:endParaRPr>
          </a:p>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Note any </a:t>
            </a:r>
            <a:r>
              <a:rPr b="1" i="0" lang="en" sz="2400" u="none" cap="none" strike="noStrike">
                <a:solidFill>
                  <a:srgbClr val="9A2F3E"/>
                </a:solidFill>
                <a:latin typeface="Cabin Condensed"/>
                <a:ea typeface="Cabin Condensed"/>
                <a:cs typeface="Cabin Condensed"/>
                <a:sym typeface="Cabin Condensed"/>
              </a:rPr>
              <a:t>challenges </a:t>
            </a:r>
            <a:r>
              <a:rPr b="0" i="0" lang="en" sz="2400" u="none" cap="none" strike="noStrike">
                <a:solidFill>
                  <a:srgbClr val="9A2F3E"/>
                </a:solidFill>
                <a:latin typeface="Cabin Condensed"/>
                <a:ea typeface="Cabin Condensed"/>
                <a:cs typeface="Cabin Condensed"/>
                <a:sym typeface="Cabin Condensed"/>
              </a:rPr>
              <a:t>you face and any new </a:t>
            </a:r>
            <a:r>
              <a:rPr b="1" i="0" lang="en" sz="2400" u="none" cap="none" strike="noStrike">
                <a:solidFill>
                  <a:srgbClr val="9A2F3E"/>
                </a:solidFill>
                <a:latin typeface="Cabin Condensed"/>
                <a:ea typeface="Cabin Condensed"/>
                <a:cs typeface="Cabin Condensed"/>
                <a:sym typeface="Cabin Condensed"/>
              </a:rPr>
              <a:t>questions</a:t>
            </a:r>
            <a:r>
              <a:rPr b="0" i="0" lang="en" sz="2400" u="none" cap="none" strike="noStrike">
                <a:solidFill>
                  <a:srgbClr val="9A2F3E"/>
                </a:solidFill>
                <a:latin typeface="Cabin Condensed"/>
                <a:ea typeface="Cabin Condensed"/>
                <a:cs typeface="Cabin Condensed"/>
                <a:sym typeface="Cabin Condensed"/>
              </a:rPr>
              <a:t> that emerge.</a:t>
            </a:r>
            <a:endParaRPr b="0" i="0" sz="2400" u="none" cap="none" strike="noStrike">
              <a:solidFill>
                <a:srgbClr val="9A2F3E"/>
              </a:solidFill>
              <a:latin typeface="Cabin Condensed"/>
              <a:ea typeface="Cabin Condensed"/>
              <a:cs typeface="Cabin Condensed"/>
              <a:sym typeface="Cabin Condensed"/>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9A2F3E"/>
              </a:solidFill>
              <a:latin typeface="Cabin Condensed"/>
              <a:ea typeface="Cabin Condensed"/>
              <a:cs typeface="Cabin Condensed"/>
              <a:sym typeface="Cabin Condensed"/>
            </a:endParaRPr>
          </a:p>
        </p:txBody>
      </p:sp>
      <p:pic>
        <p:nvPicPr>
          <p:cNvPr descr="In your notebook icon" id="92" name="Google Shape;92;p14"/>
          <p:cNvPicPr preferRelativeResize="0"/>
          <p:nvPr/>
        </p:nvPicPr>
        <p:blipFill rotWithShape="1">
          <a:blip r:embed="rId3">
            <a:alphaModFix/>
          </a:blip>
          <a:srcRect b="106" l="0" r="0" t="99"/>
          <a:stretch/>
        </p:blipFill>
        <p:spPr>
          <a:xfrm>
            <a:off x="524125" y="4313213"/>
            <a:ext cx="1022800" cy="1131609"/>
          </a:xfrm>
          <a:prstGeom prst="rect">
            <a:avLst/>
          </a:prstGeom>
          <a:noFill/>
          <a:ln>
            <a:noFill/>
          </a:ln>
        </p:spPr>
      </p:pic>
      <p:sp>
        <p:nvSpPr>
          <p:cNvPr id="93" name="Google Shape;93;p14"/>
          <p:cNvSpPr txBox="1"/>
          <p:nvPr/>
        </p:nvSpPr>
        <p:spPr>
          <a:xfrm>
            <a:off x="1878431" y="1716550"/>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Group</a:t>
            </a:r>
            <a:endParaRPr b="0" i="0" sz="3000" u="none" cap="none" strike="noStrike">
              <a:solidFill>
                <a:srgbClr val="9A2F3E"/>
              </a:solidFill>
              <a:latin typeface="Boogaloo"/>
              <a:ea typeface="Boogaloo"/>
              <a:cs typeface="Boogaloo"/>
              <a:sym typeface="Boogaloo"/>
            </a:endParaRPr>
          </a:p>
        </p:txBody>
      </p:sp>
      <p:pic>
        <p:nvPicPr>
          <p:cNvPr descr="With your group icon" id="94" name="Google Shape;94;p14"/>
          <p:cNvPicPr preferRelativeResize="0"/>
          <p:nvPr/>
        </p:nvPicPr>
        <p:blipFill rotWithShape="1">
          <a:blip r:embed="rId4">
            <a:alphaModFix/>
          </a:blip>
          <a:srcRect b="0" l="0" r="0" t="0"/>
          <a:stretch/>
        </p:blipFill>
        <p:spPr>
          <a:xfrm>
            <a:off x="701051" y="1744369"/>
            <a:ext cx="1022800" cy="637756"/>
          </a:xfrm>
          <a:prstGeom prst="rect">
            <a:avLst/>
          </a:prstGeom>
          <a:noFill/>
          <a:ln>
            <a:noFill/>
          </a:ln>
        </p:spPr>
      </p:pic>
      <p:pic>
        <p:nvPicPr>
          <p:cNvPr descr="Lined paper titled Observing Collisions with a two column t-chart. The first column is titled Descriptions of collisions and the second column is titled Challenges or questions. " id="95" name="Google Shape;95;p14"/>
          <p:cNvPicPr preferRelativeResize="0"/>
          <p:nvPr/>
        </p:nvPicPr>
        <p:blipFill rotWithShape="1">
          <a:blip r:embed="rId5">
            <a:alphaModFix/>
          </a:blip>
          <a:srcRect b="0" l="0" r="0" t="0"/>
          <a:stretch/>
        </p:blipFill>
        <p:spPr>
          <a:xfrm rot="247097">
            <a:off x="5677072" y="2762670"/>
            <a:ext cx="3095181" cy="3927885"/>
          </a:xfrm>
          <a:prstGeom prst="rect">
            <a:avLst/>
          </a:prstGeom>
          <a:noFill/>
          <a:ln>
            <a:noFill/>
          </a:ln>
        </p:spPr>
      </p:pic>
      <p:cxnSp>
        <p:nvCxnSpPr>
          <p:cNvPr id="96" name="Google Shape;96;p14"/>
          <p:cNvCxnSpPr/>
          <p:nvPr/>
        </p:nvCxnSpPr>
        <p:spPr>
          <a:xfrm flipH="1">
            <a:off x="7165991" y="3302191"/>
            <a:ext cx="209100" cy="3295500"/>
          </a:xfrm>
          <a:prstGeom prst="straightConnector1">
            <a:avLst/>
          </a:prstGeom>
          <a:noFill/>
          <a:ln cap="flat" cmpd="sng" w="19050">
            <a:solidFill>
              <a:srgbClr val="666666"/>
            </a:solidFill>
            <a:prstDash val="solid"/>
            <a:round/>
            <a:headEnd len="sm" w="sm" type="none"/>
            <a:tailEnd len="sm" w="sm" type="none"/>
          </a:ln>
        </p:spPr>
      </p:cxnSp>
      <p:sp>
        <p:nvSpPr>
          <p:cNvPr id="97" name="Google Shape;97;p14"/>
          <p:cNvSpPr txBox="1"/>
          <p:nvPr/>
        </p:nvSpPr>
        <p:spPr>
          <a:xfrm rot="129903">
            <a:off x="7359551" y="3684869"/>
            <a:ext cx="1389692" cy="281008"/>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Caveat"/>
                <a:ea typeface="Caveat"/>
                <a:cs typeface="Caveat"/>
                <a:sym typeface="Caveat"/>
              </a:rPr>
              <a:t>Challenges or questions</a:t>
            </a:r>
            <a:endParaRPr b="0" i="0" sz="1800" u="none" cap="none" strike="noStrike">
              <a:solidFill>
                <a:srgbClr val="666666"/>
              </a:solidFill>
              <a:latin typeface="Caveat"/>
              <a:ea typeface="Caveat"/>
              <a:cs typeface="Caveat"/>
              <a:sym typeface="Caveat"/>
            </a:endParaRPr>
          </a:p>
        </p:txBody>
      </p:sp>
      <p:sp>
        <p:nvSpPr>
          <p:cNvPr id="98" name="Google Shape;98;p14"/>
          <p:cNvSpPr txBox="1"/>
          <p:nvPr/>
        </p:nvSpPr>
        <p:spPr>
          <a:xfrm rot="201766">
            <a:off x="6040008" y="3599583"/>
            <a:ext cx="1094485" cy="303799"/>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Caveat"/>
                <a:ea typeface="Caveat"/>
                <a:cs typeface="Caveat"/>
                <a:sym typeface="Caveat"/>
              </a:rPr>
              <a:t>Descriptions of collisions</a:t>
            </a:r>
            <a:endParaRPr b="0" i="0" sz="1800" u="none" cap="none" strike="noStrike">
              <a:solidFill>
                <a:srgbClr val="666666"/>
              </a:solidFill>
              <a:latin typeface="Caveat"/>
              <a:ea typeface="Caveat"/>
              <a:cs typeface="Caveat"/>
              <a:sym typeface="Caveat"/>
            </a:endParaRPr>
          </a:p>
        </p:txBody>
      </p:sp>
      <p:cxnSp>
        <p:nvCxnSpPr>
          <p:cNvPr id="99" name="Google Shape;99;p14"/>
          <p:cNvCxnSpPr/>
          <p:nvPr/>
        </p:nvCxnSpPr>
        <p:spPr>
          <a:xfrm flipH="1" rot="-10283707">
            <a:off x="5933136" y="3864958"/>
            <a:ext cx="2775037" cy="277604"/>
          </a:xfrm>
          <a:prstGeom prst="straightConnector1">
            <a:avLst/>
          </a:prstGeom>
          <a:noFill/>
          <a:ln cap="flat" cmpd="sng" w="19050">
            <a:solidFill>
              <a:srgbClr val="666666"/>
            </a:solidFill>
            <a:prstDash val="solid"/>
            <a:round/>
            <a:headEnd len="sm" w="sm" type="none"/>
            <a:tailEnd len="sm" w="sm" type="none"/>
          </a:ln>
        </p:spPr>
      </p:cxnSp>
      <p:sp>
        <p:nvSpPr>
          <p:cNvPr id="100" name="Google Shape;100;p14"/>
          <p:cNvSpPr txBox="1"/>
          <p:nvPr/>
        </p:nvSpPr>
        <p:spPr>
          <a:xfrm rot="182992">
            <a:off x="5905206" y="2868791"/>
            <a:ext cx="2802369" cy="2812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Caveat"/>
                <a:ea typeface="Caveat"/>
                <a:cs typeface="Caveat"/>
                <a:sym typeface="Caveat"/>
              </a:rPr>
              <a:t>Observing Collisions </a:t>
            </a:r>
            <a:endParaRPr b="0" i="0" sz="1800" u="none" cap="none" strike="noStrike">
              <a:solidFill>
                <a:srgbClr val="666666"/>
              </a:solidFill>
              <a:latin typeface="Caveat"/>
              <a:ea typeface="Caveat"/>
              <a:cs typeface="Caveat"/>
              <a:sym typeface="Caveat"/>
            </a:endParaRPr>
          </a:p>
        </p:txBody>
      </p:sp>
      <p:pic>
        <p:nvPicPr>
          <p:cNvPr descr="Five minutes of Deep Relaxation.  Please consider subscribing for more fun resources!&#10;&#10;&quot;Deep Relaxation&quot; Kevin MacLeod (incompetech.com)&#10;Licensed under Creative Commons: By Attribution 4.0 License&#10;http://creativecommons.org/licenses/by/4.0/" id="101" name="Google Shape;101;p14" title="5 Minute Timer (Rainbow Sand)">
            <a:hlinkClick r:id="rId6"/>
          </p:cNvPr>
          <p:cNvPicPr preferRelativeResize="0"/>
          <p:nvPr/>
        </p:nvPicPr>
        <p:blipFill>
          <a:blip r:embed="rId7">
            <a:alphaModFix/>
          </a:blip>
          <a:stretch>
            <a:fillRect/>
          </a:stretch>
        </p:blipFill>
        <p:spPr>
          <a:xfrm>
            <a:off x="6130113" y="1145650"/>
            <a:ext cx="2381075" cy="1339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C</a:t>
            </a:r>
            <a:endParaRPr/>
          </a:p>
        </p:txBody>
      </p:sp>
      <p:sp>
        <p:nvSpPr>
          <p:cNvPr id="107" name="Google Shape;107;p15"/>
          <p:cNvSpPr txBox="1"/>
          <p:nvPr>
            <p:ph idx="2" type="body"/>
          </p:nvPr>
        </p:nvSpPr>
        <p:spPr>
          <a:xfrm>
            <a:off x="457200" y="1625250"/>
            <a:ext cx="8229600" cy="4846500"/>
          </a:xfrm>
          <a:prstGeom prst="rect">
            <a:avLst/>
          </a:prstGeom>
          <a:solidFill>
            <a:srgbClr val="F5EDEF"/>
          </a:solidFill>
          <a:ln cap="flat" cmpd="sng" w="9525">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00000"/>
              </a:lnSpc>
              <a:spcBef>
                <a:spcPts val="1000"/>
              </a:spcBef>
              <a:spcAft>
                <a:spcPts val="0"/>
              </a:spcAft>
              <a:buSzPts val="3600"/>
              <a:buNone/>
            </a:pPr>
            <a:r>
              <a:t/>
            </a:r>
            <a:endParaRPr sz="3000">
              <a:latin typeface="Cabin"/>
              <a:ea typeface="Cabin"/>
              <a:cs typeface="Cabin"/>
              <a:sym typeface="Cabin"/>
            </a:endParaRPr>
          </a:p>
          <a:p>
            <a:pPr indent="0" lvl="0" marL="0" rtl="0" algn="l">
              <a:lnSpc>
                <a:spcPct val="100000"/>
              </a:lnSpc>
              <a:spcBef>
                <a:spcPts val="1000"/>
              </a:spcBef>
              <a:spcAft>
                <a:spcPts val="1000"/>
              </a:spcAft>
              <a:buSzPts val="3600"/>
              <a:buNone/>
            </a:pPr>
            <a:r>
              <a:t/>
            </a:r>
            <a:endParaRPr/>
          </a:p>
        </p:txBody>
      </p:sp>
      <p:sp>
        <p:nvSpPr>
          <p:cNvPr id="108" name="Google Shape;108;p15"/>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Discuss Design Challenges: Dropping and Breaking</a:t>
            </a:r>
            <a:endParaRPr/>
          </a:p>
        </p:txBody>
      </p:sp>
      <p:sp>
        <p:nvSpPr>
          <p:cNvPr id="109" name="Google Shape;109;p15"/>
          <p:cNvSpPr txBox="1"/>
          <p:nvPr/>
        </p:nvSpPr>
        <p:spPr>
          <a:xfrm rot="-415832">
            <a:off x="5795646" y="5608572"/>
            <a:ext cx="3025708" cy="918134"/>
          </a:xfrm>
          <a:prstGeom prst="rect">
            <a:avLst/>
          </a:prstGeom>
          <a:solidFill>
            <a:srgbClr val="FFFFFF"/>
          </a:solidFill>
          <a:ln cap="flat" cmpd="sng" w="9525">
            <a:solidFill>
              <a:srgbClr val="9A2F3E"/>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9A2F3E"/>
              </a:buClr>
              <a:buSzPts val="2200"/>
              <a:buFont typeface="Cabin Condensed"/>
              <a:buChar char="➔"/>
            </a:pPr>
            <a:r>
              <a:rPr b="0" i="0" lang="en" sz="2200" u="none" cap="none" strike="noStrike">
                <a:solidFill>
                  <a:srgbClr val="980000"/>
                </a:solidFill>
                <a:latin typeface="Cabin Condensed"/>
                <a:ea typeface="Cabin Condensed"/>
                <a:cs typeface="Cabin Condensed"/>
                <a:sym typeface="Cabin Condensed"/>
              </a:rPr>
              <a:t>Be ready to share your ideas with the class.</a:t>
            </a:r>
            <a:endParaRPr b="0" i="0" sz="2200" u="none" cap="none" strike="noStrike">
              <a:solidFill>
                <a:srgbClr val="9A2F3E"/>
              </a:solidFill>
              <a:latin typeface="Cabin Condensed"/>
              <a:ea typeface="Cabin Condensed"/>
              <a:cs typeface="Cabin Condensed"/>
              <a:sym typeface="Cabin Condensed"/>
            </a:endParaRPr>
          </a:p>
        </p:txBody>
      </p:sp>
      <p:sp>
        <p:nvSpPr>
          <p:cNvPr id="110" name="Google Shape;110;p15"/>
          <p:cNvSpPr txBox="1"/>
          <p:nvPr/>
        </p:nvSpPr>
        <p:spPr>
          <a:xfrm>
            <a:off x="1060500" y="2825350"/>
            <a:ext cx="6808800" cy="247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2400"/>
              <a:buFont typeface="Arial"/>
              <a:buNone/>
            </a:pPr>
            <a:r>
              <a:rPr b="0" i="0" lang="en" sz="2400" u="none" cap="none" strike="noStrike">
                <a:solidFill>
                  <a:srgbClr val="9A2F3E"/>
                </a:solidFill>
                <a:latin typeface="Cabin"/>
                <a:ea typeface="Cabin"/>
                <a:cs typeface="Cabin"/>
                <a:sym typeface="Cabin"/>
              </a:rPr>
              <a:t>Discuss the following questions:</a:t>
            </a:r>
            <a:endParaRPr b="0" i="0" sz="2400" u="none" cap="none" strike="noStrike">
              <a:solidFill>
                <a:srgbClr val="9A2F3E"/>
              </a:solidFill>
              <a:latin typeface="Cabin"/>
              <a:ea typeface="Cabin"/>
              <a:cs typeface="Cabin"/>
              <a:sym typeface="Cabin"/>
            </a:endParaRPr>
          </a:p>
          <a:p>
            <a:pPr indent="-381000" lvl="0" marL="457200" marR="0" rtl="0" algn="l">
              <a:lnSpc>
                <a:spcPct val="100000"/>
              </a:lnSpc>
              <a:spcBef>
                <a:spcPts val="100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What did you notice about the motion or shape of colliding objects?</a:t>
            </a:r>
            <a:endParaRPr b="0" i="0" sz="2400" u="none" cap="none" strike="noStrike">
              <a:solidFill>
                <a:srgbClr val="9A2F3E"/>
              </a:solidFill>
              <a:latin typeface="Cabin"/>
              <a:ea typeface="Cabin"/>
              <a:cs typeface="Cabin"/>
              <a:sym typeface="Cabin"/>
            </a:endParaRPr>
          </a:p>
          <a:p>
            <a:pPr indent="-381000" lvl="0" marL="457200" marR="0" rtl="0" algn="l">
              <a:lnSpc>
                <a:spcPct val="100000"/>
              </a:lnSpc>
              <a:spcBef>
                <a:spcPts val="100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What challenges did you face?</a:t>
            </a:r>
            <a:endParaRPr b="0" i="0" sz="2400" u="none" cap="none" strike="noStrike">
              <a:solidFill>
                <a:srgbClr val="9A2F3E"/>
              </a:solidFill>
              <a:latin typeface="Cabin"/>
              <a:ea typeface="Cabin"/>
              <a:cs typeface="Cabin"/>
              <a:sym typeface="Cabin"/>
            </a:endParaRPr>
          </a:p>
          <a:p>
            <a:pPr indent="-381000" lvl="0" marL="457200" marR="0" rtl="0" algn="l">
              <a:lnSpc>
                <a:spcPct val="100000"/>
              </a:lnSpc>
              <a:spcBef>
                <a:spcPts val="1000"/>
              </a:spcBef>
              <a:spcAft>
                <a:spcPts val="100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How could we study collisions more easily?</a:t>
            </a:r>
            <a:endParaRPr b="0" i="0" sz="2400" u="none" cap="none" strike="noStrike">
              <a:solidFill>
                <a:srgbClr val="9A2F3E"/>
              </a:solidFill>
              <a:latin typeface="Boogaloo"/>
              <a:ea typeface="Boogaloo"/>
              <a:cs typeface="Boogaloo"/>
              <a:sym typeface="Boogaloo"/>
            </a:endParaRPr>
          </a:p>
        </p:txBody>
      </p:sp>
      <p:sp>
        <p:nvSpPr>
          <p:cNvPr id="111" name="Google Shape;111;p15"/>
          <p:cNvSpPr txBox="1"/>
          <p:nvPr/>
        </p:nvSpPr>
        <p:spPr>
          <a:xfrm>
            <a:off x="2143556" y="1830850"/>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Group</a:t>
            </a:r>
            <a:endParaRPr b="0" i="0" sz="3000" u="none" cap="none" strike="noStrike">
              <a:solidFill>
                <a:srgbClr val="9A2F3E"/>
              </a:solidFill>
              <a:latin typeface="Boogaloo"/>
              <a:ea typeface="Boogaloo"/>
              <a:cs typeface="Boogaloo"/>
              <a:sym typeface="Boogaloo"/>
            </a:endParaRPr>
          </a:p>
        </p:txBody>
      </p:sp>
      <p:pic>
        <p:nvPicPr>
          <p:cNvPr descr="with your group icon" id="112" name="Google Shape;112;p15"/>
          <p:cNvPicPr preferRelativeResize="0"/>
          <p:nvPr/>
        </p:nvPicPr>
        <p:blipFill rotWithShape="1">
          <a:blip r:embed="rId3">
            <a:alphaModFix/>
          </a:blip>
          <a:srcRect b="0" l="0" r="0" t="0"/>
          <a:stretch/>
        </p:blipFill>
        <p:spPr>
          <a:xfrm>
            <a:off x="974175" y="1830850"/>
            <a:ext cx="1099855" cy="685800"/>
          </a:xfrm>
          <a:prstGeom prst="rect">
            <a:avLst/>
          </a:prstGeom>
          <a:noFill/>
          <a:ln>
            <a:noFill/>
          </a:ln>
        </p:spPr>
      </p:pic>
      <p:pic>
        <p:nvPicPr>
          <p:cNvPr descr="Assessment icon" id="113" name="Google Shape;113;p15"/>
          <p:cNvPicPr preferRelativeResize="0"/>
          <p:nvPr/>
        </p:nvPicPr>
        <p:blipFill rotWithShape="1">
          <a:blip r:embed="rId4">
            <a:alphaModFix/>
          </a:blip>
          <a:srcRect b="0" l="0" r="0" t="0"/>
          <a:stretch/>
        </p:blipFill>
        <p:spPr>
          <a:xfrm>
            <a:off x="8583038" y="37175"/>
            <a:ext cx="524988" cy="47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D</a:t>
            </a:r>
            <a:endParaRPr/>
          </a:p>
        </p:txBody>
      </p:sp>
      <p:sp>
        <p:nvSpPr>
          <p:cNvPr id="119" name="Google Shape;119;p16"/>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Controlling Collisions</a:t>
            </a:r>
            <a:endParaRPr/>
          </a:p>
        </p:txBody>
      </p:sp>
      <p:sp>
        <p:nvSpPr>
          <p:cNvPr id="120" name="Google Shape;120;p16"/>
          <p:cNvSpPr/>
          <p:nvPr/>
        </p:nvSpPr>
        <p:spPr>
          <a:xfrm>
            <a:off x="457200" y="1568350"/>
            <a:ext cx="8229600" cy="4896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txBox="1"/>
          <p:nvPr/>
        </p:nvSpPr>
        <p:spPr>
          <a:xfrm>
            <a:off x="902700" y="3247300"/>
            <a:ext cx="3785100" cy="229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How would investigating collisions using this sort of setup help us address some of the challenges we encountered in the previous investigation? </a:t>
            </a:r>
            <a:endParaRPr b="0" i="0" sz="2400" u="none" cap="none" strike="noStrike">
              <a:solidFill>
                <a:srgbClr val="000000"/>
              </a:solidFill>
              <a:latin typeface="Arial"/>
              <a:ea typeface="Arial"/>
              <a:cs typeface="Arial"/>
              <a:sym typeface="Arial"/>
            </a:endParaRPr>
          </a:p>
        </p:txBody>
      </p:sp>
      <p:pic>
        <p:nvPicPr>
          <p:cNvPr descr="With your group icon" id="122" name="Google Shape;122;p16"/>
          <p:cNvPicPr preferRelativeResize="0"/>
          <p:nvPr/>
        </p:nvPicPr>
        <p:blipFill rotWithShape="1">
          <a:blip r:embed="rId3">
            <a:alphaModFix/>
          </a:blip>
          <a:srcRect b="0" l="0" r="0" t="0"/>
          <a:stretch/>
        </p:blipFill>
        <p:spPr>
          <a:xfrm>
            <a:off x="883175" y="1983251"/>
            <a:ext cx="938169" cy="952675"/>
          </a:xfrm>
          <a:prstGeom prst="rect">
            <a:avLst/>
          </a:prstGeom>
          <a:noFill/>
          <a:ln>
            <a:noFill/>
          </a:ln>
        </p:spPr>
      </p:pic>
      <p:sp>
        <p:nvSpPr>
          <p:cNvPr id="123" name="Google Shape;123;p16"/>
          <p:cNvSpPr txBox="1"/>
          <p:nvPr/>
        </p:nvSpPr>
        <p:spPr>
          <a:xfrm>
            <a:off x="1929381" y="2003725"/>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Class</a:t>
            </a:r>
            <a:endParaRPr b="0" i="0" sz="3000" u="none" cap="none" strike="noStrike">
              <a:solidFill>
                <a:srgbClr val="9A2F3E"/>
              </a:solidFill>
              <a:latin typeface="Boogaloo"/>
              <a:ea typeface="Boogaloo"/>
              <a:cs typeface="Boogaloo"/>
              <a:sym typeface="Boogaloo"/>
            </a:endParaRPr>
          </a:p>
        </p:txBody>
      </p:sp>
      <p:pic>
        <p:nvPicPr>
          <p:cNvPr descr="A golf ball sits on a track with a metal washer and red putty inside a rectangular blue container behind it. In front of it, there is a partially see-through yellow CD case." id="124" name="Google Shape;124;p16"/>
          <p:cNvPicPr preferRelativeResize="0"/>
          <p:nvPr/>
        </p:nvPicPr>
        <p:blipFill rotWithShape="1">
          <a:blip r:embed="rId4">
            <a:alphaModFix/>
          </a:blip>
          <a:srcRect b="0" l="0" r="0" t="0"/>
          <a:stretch/>
        </p:blipFill>
        <p:spPr>
          <a:xfrm>
            <a:off x="4687800" y="2935917"/>
            <a:ext cx="3662699" cy="25194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E</a:t>
            </a:r>
            <a:endParaRPr/>
          </a:p>
        </p:txBody>
      </p:sp>
      <p:sp>
        <p:nvSpPr>
          <p:cNvPr id="130" name="Google Shape;130;p17"/>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lt1"/>
                </a:solidFill>
              </a:rPr>
              <a:t>Controlling Collisions</a:t>
            </a:r>
            <a:endParaRPr/>
          </a:p>
        </p:txBody>
      </p:sp>
      <p:sp>
        <p:nvSpPr>
          <p:cNvPr id="131" name="Google Shape;131;p17"/>
          <p:cNvSpPr/>
          <p:nvPr/>
        </p:nvSpPr>
        <p:spPr>
          <a:xfrm>
            <a:off x="457200" y="1568350"/>
            <a:ext cx="8229600" cy="4896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7"/>
          <p:cNvSpPr txBox="1"/>
          <p:nvPr/>
        </p:nvSpPr>
        <p:spPr>
          <a:xfrm>
            <a:off x="896650" y="3097675"/>
            <a:ext cx="3305700" cy="1138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0"/>
              </a:spcBef>
              <a:spcAft>
                <a:spcPts val="0"/>
              </a:spcAft>
              <a:buClr>
                <a:srgbClr val="000000"/>
              </a:buClr>
              <a:buSzPts val="2400"/>
              <a:buFont typeface="Arial"/>
              <a:buNone/>
            </a:pPr>
            <a:r>
              <a:rPr b="0" i="0" lang="en" sz="2400" u="none" cap="none" strike="noStrike">
                <a:solidFill>
                  <a:srgbClr val="9A2F3E"/>
                </a:solidFill>
                <a:latin typeface="Cabin Condensed"/>
                <a:ea typeface="Cabin Condensed"/>
                <a:cs typeface="Cabin Condensed"/>
                <a:sym typeface="Cabin Condensed"/>
              </a:rPr>
              <a:t>When the objects that are part of the two subsystems make contact during a collision, what sort of changes do you think you might observe in those objects or in the subsystems they are attached to?</a:t>
            </a:r>
            <a:endParaRPr b="0" i="0" sz="2400" u="none" cap="none" strike="noStrike">
              <a:solidFill>
                <a:srgbClr val="9A2F3E"/>
              </a:solidFill>
              <a:latin typeface="Cabin Condensed"/>
              <a:ea typeface="Cabin Condensed"/>
              <a:cs typeface="Cabin Condensed"/>
              <a:sym typeface="Cabin Condensed"/>
            </a:endParaRPr>
          </a:p>
        </p:txBody>
      </p:sp>
      <p:sp>
        <p:nvSpPr>
          <p:cNvPr id="133" name="Google Shape;133;p17"/>
          <p:cNvSpPr txBox="1"/>
          <p:nvPr/>
        </p:nvSpPr>
        <p:spPr>
          <a:xfrm>
            <a:off x="2157981" y="1983650"/>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Turn and Talk</a:t>
            </a:r>
            <a:endParaRPr b="0" i="0" sz="3000" u="none" cap="none" strike="noStrike">
              <a:solidFill>
                <a:srgbClr val="9A2F3E"/>
              </a:solidFill>
              <a:latin typeface="Boogaloo"/>
              <a:ea typeface="Boogaloo"/>
              <a:cs typeface="Boogaloo"/>
              <a:sym typeface="Boogaloo"/>
            </a:endParaRPr>
          </a:p>
        </p:txBody>
      </p:sp>
      <p:pic>
        <p:nvPicPr>
          <p:cNvPr descr="Turn and talk icon" id="134" name="Google Shape;134;p17"/>
          <p:cNvPicPr preferRelativeResize="0"/>
          <p:nvPr/>
        </p:nvPicPr>
        <p:blipFill rotWithShape="1">
          <a:blip r:embed="rId3">
            <a:alphaModFix/>
          </a:blip>
          <a:srcRect b="0" l="0" r="0" t="0"/>
          <a:stretch/>
        </p:blipFill>
        <p:spPr>
          <a:xfrm>
            <a:off x="896650" y="1927525"/>
            <a:ext cx="1076300" cy="889750"/>
          </a:xfrm>
          <a:prstGeom prst="rect">
            <a:avLst/>
          </a:prstGeom>
          <a:noFill/>
          <a:ln>
            <a:noFill/>
          </a:ln>
        </p:spPr>
      </p:pic>
      <p:pic>
        <p:nvPicPr>
          <p:cNvPr descr="A golf ball sits on a track with a metal washer and red putty inside a rectangular blue container behind it. In front of it, there is a partially see-through yellow CD case." id="135" name="Google Shape;135;p17"/>
          <p:cNvPicPr preferRelativeResize="0"/>
          <p:nvPr/>
        </p:nvPicPr>
        <p:blipFill rotWithShape="1">
          <a:blip r:embed="rId4">
            <a:alphaModFix/>
          </a:blip>
          <a:srcRect b="0" l="0" r="0" t="0"/>
          <a:stretch/>
        </p:blipFill>
        <p:spPr>
          <a:xfrm>
            <a:off x="4687800" y="2935917"/>
            <a:ext cx="3662699" cy="25194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F</a:t>
            </a:r>
            <a:endParaRPr/>
          </a:p>
        </p:txBody>
      </p:sp>
      <p:sp>
        <p:nvSpPr>
          <p:cNvPr id="141" name="Google Shape;141;p18"/>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Explore Collisions: Motion and Shape</a:t>
            </a:r>
            <a:endParaRPr/>
          </a:p>
        </p:txBody>
      </p:sp>
      <p:sp>
        <p:nvSpPr>
          <p:cNvPr id="142" name="Google Shape;142;p18"/>
          <p:cNvSpPr/>
          <p:nvPr/>
        </p:nvSpPr>
        <p:spPr>
          <a:xfrm>
            <a:off x="477400" y="1538875"/>
            <a:ext cx="8191500" cy="50232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8"/>
          <p:cNvSpPr txBox="1"/>
          <p:nvPr/>
        </p:nvSpPr>
        <p:spPr>
          <a:xfrm>
            <a:off x="699550" y="1579325"/>
            <a:ext cx="7780500" cy="1504800"/>
          </a:xfrm>
          <a:prstGeom prst="rect">
            <a:avLst/>
          </a:prstGeom>
          <a:noFill/>
          <a:ln>
            <a:noFill/>
          </a:ln>
        </p:spPr>
        <p:txBody>
          <a:bodyPr anchorCtr="0" anchor="t" bIns="0" lIns="0" spcFirstLastPara="1" rIns="0" wrap="square" tIns="0">
            <a:noAutofit/>
          </a:bodyPr>
          <a:lstStyle/>
          <a:p>
            <a:pPr indent="-381000" lvl="0" marL="457200" marR="0" rtl="0" algn="l">
              <a:lnSpc>
                <a:spcPct val="100000"/>
              </a:lnSpc>
              <a:spcBef>
                <a:spcPts val="1000"/>
              </a:spcBef>
              <a:spcAft>
                <a:spcPts val="0"/>
              </a:spcAft>
              <a:buClr>
                <a:srgbClr val="9A2F3E"/>
              </a:buClr>
              <a:buSzPts val="2400"/>
              <a:buFont typeface="Cabin Condensed"/>
              <a:buChar char="●"/>
            </a:pPr>
            <a:r>
              <a:rPr b="0" i="0" lang="en" sz="2400" u="none" cap="none" strike="noStrike">
                <a:solidFill>
                  <a:srgbClr val="9A2F3E"/>
                </a:solidFill>
                <a:latin typeface="Cabin Condensed"/>
                <a:ea typeface="Cabin Condensed"/>
                <a:cs typeface="Cabin Condensed"/>
                <a:sym typeface="Cabin Condensed"/>
              </a:rPr>
              <a:t>Write our investigation question on your handout: </a:t>
            </a:r>
            <a:endParaRPr b="0" i="0" sz="2400" u="none" cap="none" strike="noStrike">
              <a:solidFill>
                <a:srgbClr val="9A2F3E"/>
              </a:solidFill>
              <a:latin typeface="Cabin Condensed"/>
              <a:ea typeface="Cabin Condensed"/>
              <a:cs typeface="Cabin Condensed"/>
              <a:sym typeface="Cabin Condensed"/>
            </a:endParaRPr>
          </a:p>
          <a:p>
            <a:pPr indent="0" lvl="0" marL="457200" marR="0" rtl="0" algn="l">
              <a:lnSpc>
                <a:spcPct val="100000"/>
              </a:lnSpc>
              <a:spcBef>
                <a:spcPts val="1000"/>
              </a:spcBef>
              <a:spcAft>
                <a:spcPts val="1000"/>
              </a:spcAft>
              <a:buClr>
                <a:srgbClr val="000000"/>
              </a:buClr>
              <a:buSzPts val="2400"/>
              <a:buFont typeface="Arial"/>
              <a:buNone/>
            </a:pPr>
            <a:r>
              <a:rPr b="1" i="1" lang="en" sz="2400" u="none" cap="none" strike="noStrike">
                <a:solidFill>
                  <a:srgbClr val="9A2F3E"/>
                </a:solidFill>
                <a:latin typeface="Cabin Condensed"/>
                <a:ea typeface="Cabin Condensed"/>
                <a:cs typeface="Cabin Condensed"/>
                <a:sym typeface="Cabin Condensed"/>
              </a:rPr>
              <a:t>What happens to the motion and shape of the objects (and the subsystems they are part of) when they collide?</a:t>
            </a:r>
            <a:endParaRPr b="0" i="0" sz="2400" u="none" cap="none" strike="noStrike">
              <a:solidFill>
                <a:srgbClr val="9A2F3E"/>
              </a:solidFill>
              <a:latin typeface="Cabin Condensed"/>
              <a:ea typeface="Cabin Condensed"/>
              <a:cs typeface="Cabin Condensed"/>
              <a:sym typeface="Cabin Condensed"/>
            </a:endParaRPr>
          </a:p>
        </p:txBody>
      </p:sp>
      <p:pic>
        <p:nvPicPr>
          <p:cNvPr descr="A table with columns for analyzing collisions. It includes sections for Object 1 and Object 2 with questions about changes in motion, shape, and timing of these changes related to a collision. The table has empty cells for responses." id="144" name="Google Shape;144;p18"/>
          <p:cNvPicPr preferRelativeResize="0"/>
          <p:nvPr/>
        </p:nvPicPr>
        <p:blipFill rotWithShape="1">
          <a:blip r:embed="rId3">
            <a:alphaModFix/>
          </a:blip>
          <a:srcRect b="0" l="0" r="0" t="0"/>
          <a:stretch/>
        </p:blipFill>
        <p:spPr>
          <a:xfrm>
            <a:off x="1383700" y="3129844"/>
            <a:ext cx="6268201" cy="31812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p:nvPr/>
        </p:nvSpPr>
        <p:spPr>
          <a:xfrm>
            <a:off x="457200" y="1568350"/>
            <a:ext cx="8229600" cy="4896900"/>
          </a:xfrm>
          <a:prstGeom prst="rect">
            <a:avLst/>
          </a:prstGeom>
          <a:solidFill>
            <a:srgbClr val="F5EDEF"/>
          </a:solidFill>
          <a:ln cap="flat" cmpd="sng" w="19050">
            <a:solidFill>
              <a:srgbClr val="9A2F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9"/>
          <p:cNvSpPr txBox="1"/>
          <p:nvPr>
            <p:ph idx="1" type="subTitle"/>
          </p:nvPr>
        </p:nvSpPr>
        <p:spPr>
          <a:xfrm>
            <a:off x="457200" y="74350"/>
            <a:ext cx="3148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600"/>
              <a:buNone/>
            </a:pPr>
            <a:r>
              <a:rPr lang="en"/>
              <a:t>Slide G</a:t>
            </a:r>
            <a:endParaRPr/>
          </a:p>
        </p:txBody>
      </p:sp>
      <p:sp>
        <p:nvSpPr>
          <p:cNvPr id="151" name="Google Shape;151;p19"/>
          <p:cNvSpPr txBox="1"/>
          <p:nvPr>
            <p:ph type="title"/>
          </p:nvPr>
        </p:nvSpPr>
        <p:spPr>
          <a:xfrm>
            <a:off x="457200" y="548650"/>
            <a:ext cx="8229600" cy="685800"/>
          </a:xfrm>
          <a:prstGeom prst="rect">
            <a:avLst/>
          </a:prstGeom>
          <a:solidFill>
            <a:srgbClr val="9A2F3E"/>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Conduct an Investigation</a:t>
            </a:r>
            <a:endParaRPr/>
          </a:p>
        </p:txBody>
      </p:sp>
      <p:sp>
        <p:nvSpPr>
          <p:cNvPr id="152" name="Google Shape;152;p19"/>
          <p:cNvSpPr txBox="1"/>
          <p:nvPr/>
        </p:nvSpPr>
        <p:spPr>
          <a:xfrm>
            <a:off x="1126575" y="2936625"/>
            <a:ext cx="6877500" cy="3112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100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You will have 10 minutes for this investigation. </a:t>
            </a:r>
            <a:endParaRPr b="0" i="0" sz="2400" u="none" cap="none" strike="noStrike">
              <a:solidFill>
                <a:srgbClr val="9A2F3E"/>
              </a:solidFill>
              <a:latin typeface="Cabin"/>
              <a:ea typeface="Cabin"/>
              <a:cs typeface="Cabin"/>
              <a:sym typeface="Cabin"/>
            </a:endParaRPr>
          </a:p>
          <a:p>
            <a:pPr indent="-381000" lvl="0" marL="457200" marR="0" rtl="0" algn="l">
              <a:lnSpc>
                <a:spcPct val="100000"/>
              </a:lnSpc>
              <a:spcBef>
                <a:spcPts val="1000"/>
              </a:spcBef>
              <a:spcAft>
                <a:spcPts val="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Record data on your handout.</a:t>
            </a:r>
            <a:endParaRPr b="0" i="0" sz="2400" u="none" cap="none" strike="noStrike">
              <a:solidFill>
                <a:srgbClr val="9A2F3E"/>
              </a:solidFill>
              <a:latin typeface="Cabin"/>
              <a:ea typeface="Cabin"/>
              <a:cs typeface="Cabin"/>
              <a:sym typeface="Cabin"/>
            </a:endParaRPr>
          </a:p>
          <a:p>
            <a:pPr indent="-381000" lvl="0" marL="457200" marR="0" rtl="0" algn="l">
              <a:lnSpc>
                <a:spcPct val="100000"/>
              </a:lnSpc>
              <a:spcBef>
                <a:spcPts val="1000"/>
              </a:spcBef>
              <a:spcAft>
                <a:spcPts val="1000"/>
              </a:spcAft>
              <a:buClr>
                <a:srgbClr val="9A2F3E"/>
              </a:buClr>
              <a:buSzPts val="2400"/>
              <a:buFont typeface="Cabin"/>
              <a:buChar char="●"/>
            </a:pPr>
            <a:r>
              <a:rPr b="0" i="0" lang="en" sz="2400" u="none" cap="none" strike="noStrike">
                <a:solidFill>
                  <a:srgbClr val="9A2F3E"/>
                </a:solidFill>
                <a:latin typeface="Cabin"/>
                <a:ea typeface="Cabin"/>
                <a:cs typeface="Cabin"/>
                <a:sym typeface="Cabin"/>
              </a:rPr>
              <a:t>Add your handout to your notebook when you are done.</a:t>
            </a:r>
            <a:endParaRPr b="0" i="0" sz="2400" u="none" cap="none" strike="noStrike">
              <a:solidFill>
                <a:srgbClr val="9A2F3E"/>
              </a:solidFill>
              <a:latin typeface="Cabin"/>
              <a:ea typeface="Cabin"/>
              <a:cs typeface="Cabin"/>
              <a:sym typeface="Cabin"/>
            </a:endParaRPr>
          </a:p>
        </p:txBody>
      </p:sp>
      <p:sp>
        <p:nvSpPr>
          <p:cNvPr id="153" name="Google Shape;153;p19"/>
          <p:cNvSpPr txBox="1"/>
          <p:nvPr/>
        </p:nvSpPr>
        <p:spPr>
          <a:xfrm>
            <a:off x="2600756" y="1830850"/>
            <a:ext cx="36627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9A2F3E"/>
                </a:solidFill>
                <a:latin typeface="Boogaloo"/>
                <a:ea typeface="Boogaloo"/>
                <a:cs typeface="Boogaloo"/>
                <a:sym typeface="Boogaloo"/>
              </a:rPr>
              <a:t>With Your Group</a:t>
            </a:r>
            <a:endParaRPr b="0" i="0" sz="3000" u="none" cap="none" strike="noStrike">
              <a:solidFill>
                <a:srgbClr val="9A2F3E"/>
              </a:solidFill>
              <a:latin typeface="Boogaloo"/>
              <a:ea typeface="Boogaloo"/>
              <a:cs typeface="Boogaloo"/>
              <a:sym typeface="Boogaloo"/>
            </a:endParaRPr>
          </a:p>
        </p:txBody>
      </p:sp>
      <p:pic>
        <p:nvPicPr>
          <p:cNvPr descr="with your group icon" id="154" name="Google Shape;154;p19"/>
          <p:cNvPicPr preferRelativeResize="0"/>
          <p:nvPr/>
        </p:nvPicPr>
        <p:blipFill rotWithShape="1">
          <a:blip r:embed="rId3">
            <a:alphaModFix/>
          </a:blip>
          <a:srcRect b="0" l="0" r="0" t="0"/>
          <a:stretch/>
        </p:blipFill>
        <p:spPr>
          <a:xfrm>
            <a:off x="1121750" y="1830850"/>
            <a:ext cx="1271650" cy="792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SciEd-Stillet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